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raboto Bold" panose="020B0604020202020204" charset="0"/>
      <p:regular r:id="rId14"/>
    </p:embeddedFont>
    <p:embeddedFont>
      <p:font typeface="Canva Sans Bold" panose="020B0604020202020204" charset="0"/>
      <p:regular r:id="rId15"/>
    </p:embeddedFont>
    <p:embeddedFont>
      <p:font typeface="Muli" panose="020B0604020202020204" charset="0"/>
      <p:regular r:id="rId16"/>
    </p:embeddedFont>
    <p:embeddedFont>
      <p:font typeface="Muli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jpe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9.sv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sv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6.svg"/><Relationship Id="rId4" Type="http://schemas.openxmlformats.org/officeDocument/2006/relationships/image" Target="../media/image11.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Freeform 2"/>
          <p:cNvSpPr/>
          <p:nvPr/>
        </p:nvSpPr>
        <p:spPr>
          <a:xfrm>
            <a:off x="3897812" y="-1091788"/>
            <a:ext cx="10634000" cy="12470576"/>
          </a:xfrm>
          <a:custGeom>
            <a:avLst/>
            <a:gdLst/>
            <a:ahLst/>
            <a:cxnLst/>
            <a:rect l="l" t="t" r="r" b="b"/>
            <a:pathLst>
              <a:path w="10634000" h="12470576">
                <a:moveTo>
                  <a:pt x="0" y="0"/>
                </a:moveTo>
                <a:lnTo>
                  <a:pt x="10634001" y="0"/>
                </a:lnTo>
                <a:lnTo>
                  <a:pt x="10634001" y="12470576"/>
                </a:lnTo>
                <a:lnTo>
                  <a:pt x="0" y="12470576"/>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240583" y="5767232"/>
            <a:ext cx="1015921" cy="4542734"/>
          </a:xfrm>
          <a:custGeom>
            <a:avLst/>
            <a:gdLst/>
            <a:ahLst/>
            <a:cxnLst/>
            <a:rect l="l" t="t" r="r" b="b"/>
            <a:pathLst>
              <a:path w="1015921" h="4542734">
                <a:moveTo>
                  <a:pt x="0" y="0"/>
                </a:moveTo>
                <a:lnTo>
                  <a:pt x="1015920" y="0"/>
                </a:lnTo>
                <a:lnTo>
                  <a:pt x="1015920" y="4542735"/>
                </a:lnTo>
                <a:lnTo>
                  <a:pt x="0" y="45427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693955" y="8870511"/>
            <a:ext cx="7315200" cy="2832977"/>
          </a:xfrm>
          <a:custGeom>
            <a:avLst/>
            <a:gdLst/>
            <a:ahLst/>
            <a:cxnLst/>
            <a:rect l="l" t="t" r="r" b="b"/>
            <a:pathLst>
              <a:path w="7315200" h="2832977">
                <a:moveTo>
                  <a:pt x="0" y="0"/>
                </a:moveTo>
                <a:lnTo>
                  <a:pt x="7315200" y="0"/>
                </a:lnTo>
                <a:lnTo>
                  <a:pt x="7315200" y="2832978"/>
                </a:lnTo>
                <a:lnTo>
                  <a:pt x="0" y="28329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2484907" y="2002904"/>
            <a:ext cx="13459811" cy="2977866"/>
          </a:xfrm>
          <a:prstGeom prst="rect">
            <a:avLst/>
          </a:prstGeom>
        </p:spPr>
        <p:txBody>
          <a:bodyPr lIns="0" tIns="0" rIns="0" bIns="0" rtlCol="0" anchor="t">
            <a:spAutoFit/>
          </a:bodyPr>
          <a:lstStyle/>
          <a:p>
            <a:pPr algn="ctr">
              <a:lnSpc>
                <a:spcPts val="5821"/>
              </a:lnSpc>
            </a:pPr>
            <a:r>
              <a:rPr lang="en-US" sz="6063" b="1" spc="-369" dirty="0">
                <a:solidFill>
                  <a:srgbClr val="C1FF72"/>
                </a:solidFill>
                <a:latin typeface="Canva Sans Bold"/>
                <a:ea typeface="Canva Sans Bold"/>
                <a:cs typeface="Canva Sans Bold"/>
                <a:sym typeface="Canva Sans Bold"/>
              </a:rPr>
              <a:t>SIMULATE </a:t>
            </a:r>
            <a:r>
              <a:rPr lang="en-US" sz="6063" b="1" spc="-369">
                <a:solidFill>
                  <a:srgbClr val="C1FF72"/>
                </a:solidFill>
                <a:latin typeface="Canva Sans Bold"/>
                <a:ea typeface="Canva Sans Bold"/>
                <a:cs typeface="Canva Sans Bold"/>
                <a:sym typeface="Canva Sans Bold"/>
              </a:rPr>
              <a:t>A PHISHING </a:t>
            </a:r>
            <a:r>
              <a:rPr lang="en-US" sz="6063" b="1" spc="-369" dirty="0">
                <a:solidFill>
                  <a:srgbClr val="C1FF72"/>
                </a:solidFill>
                <a:latin typeface="Canva Sans Bold"/>
                <a:ea typeface="Canva Sans Bold"/>
                <a:cs typeface="Canva Sans Bold"/>
                <a:sym typeface="Canva Sans Bold"/>
              </a:rPr>
              <a:t>ATTACK</a:t>
            </a:r>
          </a:p>
          <a:p>
            <a:pPr algn="ctr">
              <a:lnSpc>
                <a:spcPts val="5821"/>
              </a:lnSpc>
            </a:pPr>
            <a:r>
              <a:rPr lang="en-US" sz="6063" b="1" spc="-369" dirty="0">
                <a:solidFill>
                  <a:srgbClr val="C1FF72"/>
                </a:solidFill>
                <a:latin typeface="Canva Sans Bold"/>
                <a:ea typeface="Canva Sans Bold"/>
                <a:cs typeface="Canva Sans Bold"/>
                <a:sym typeface="Canva Sans Bold"/>
              </a:rPr>
              <a:t>AND </a:t>
            </a:r>
          </a:p>
          <a:p>
            <a:pPr algn="ctr">
              <a:lnSpc>
                <a:spcPts val="5821"/>
              </a:lnSpc>
            </a:pPr>
            <a:r>
              <a:rPr lang="en-US" sz="6063" b="1" spc="-369" dirty="0">
                <a:solidFill>
                  <a:srgbClr val="C1FF72"/>
                </a:solidFill>
                <a:latin typeface="Canva Sans Bold"/>
                <a:ea typeface="Canva Sans Bold"/>
                <a:cs typeface="Canva Sans Bold"/>
                <a:sym typeface="Canva Sans Bold"/>
              </a:rPr>
              <a:t>PROPOSE EFFECTIVE COUNTER MEASURES</a:t>
            </a:r>
          </a:p>
        </p:txBody>
      </p:sp>
      <p:sp>
        <p:nvSpPr>
          <p:cNvPr id="6" name="Freeform 6"/>
          <p:cNvSpPr/>
          <p:nvPr/>
        </p:nvSpPr>
        <p:spPr>
          <a:xfrm>
            <a:off x="1900309" y="2841699"/>
            <a:ext cx="1616056" cy="1069535"/>
          </a:xfrm>
          <a:custGeom>
            <a:avLst/>
            <a:gdLst/>
            <a:ahLst/>
            <a:cxnLst/>
            <a:rect l="l" t="t" r="r" b="b"/>
            <a:pathLst>
              <a:path w="1616056" h="1069535">
                <a:moveTo>
                  <a:pt x="0" y="0"/>
                </a:moveTo>
                <a:lnTo>
                  <a:pt x="1616056" y="0"/>
                </a:lnTo>
                <a:lnTo>
                  <a:pt x="1616056" y="1069536"/>
                </a:lnTo>
                <a:lnTo>
                  <a:pt x="0" y="10695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5136690" y="2841699"/>
            <a:ext cx="1616056" cy="1069535"/>
          </a:xfrm>
          <a:custGeom>
            <a:avLst/>
            <a:gdLst/>
            <a:ahLst/>
            <a:cxnLst/>
            <a:rect l="l" t="t" r="r" b="b"/>
            <a:pathLst>
              <a:path w="1616056" h="1069535">
                <a:moveTo>
                  <a:pt x="0" y="0"/>
                </a:moveTo>
                <a:lnTo>
                  <a:pt x="1616056" y="0"/>
                </a:lnTo>
                <a:lnTo>
                  <a:pt x="1616056" y="1069536"/>
                </a:lnTo>
                <a:lnTo>
                  <a:pt x="0" y="10695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8" name="Group 8"/>
          <p:cNvGrpSpPr/>
          <p:nvPr/>
        </p:nvGrpSpPr>
        <p:grpSpPr>
          <a:xfrm>
            <a:off x="6975469" y="6753670"/>
            <a:ext cx="4718486" cy="2311684"/>
            <a:chOff x="0" y="0"/>
            <a:chExt cx="716866" cy="351207"/>
          </a:xfrm>
        </p:grpSpPr>
        <p:sp>
          <p:nvSpPr>
            <p:cNvPr id="9" name="Freeform 9"/>
            <p:cNvSpPr/>
            <p:nvPr/>
          </p:nvSpPr>
          <p:spPr>
            <a:xfrm>
              <a:off x="0" y="0"/>
              <a:ext cx="716866" cy="351207"/>
            </a:xfrm>
            <a:custGeom>
              <a:avLst/>
              <a:gdLst/>
              <a:ahLst/>
              <a:cxnLst/>
              <a:rect l="l" t="t" r="r" b="b"/>
              <a:pathLst>
                <a:path w="716866" h="351207">
                  <a:moveTo>
                    <a:pt x="83679" y="0"/>
                  </a:moveTo>
                  <a:lnTo>
                    <a:pt x="633187" y="0"/>
                  </a:lnTo>
                  <a:cubicBezTo>
                    <a:pt x="679401" y="0"/>
                    <a:pt x="716866" y="37464"/>
                    <a:pt x="716866" y="83679"/>
                  </a:cubicBezTo>
                  <a:lnTo>
                    <a:pt x="716866" y="267528"/>
                  </a:lnTo>
                  <a:cubicBezTo>
                    <a:pt x="716866" y="289721"/>
                    <a:pt x="708050" y="311006"/>
                    <a:pt x="692357" y="326698"/>
                  </a:cubicBezTo>
                  <a:cubicBezTo>
                    <a:pt x="676664" y="342391"/>
                    <a:pt x="655380" y="351207"/>
                    <a:pt x="633187" y="351207"/>
                  </a:cubicBezTo>
                  <a:lnTo>
                    <a:pt x="83679" y="351207"/>
                  </a:lnTo>
                  <a:cubicBezTo>
                    <a:pt x="37464" y="351207"/>
                    <a:pt x="0" y="313743"/>
                    <a:pt x="0" y="267528"/>
                  </a:cubicBezTo>
                  <a:lnTo>
                    <a:pt x="0" y="83679"/>
                  </a:lnTo>
                  <a:cubicBezTo>
                    <a:pt x="0" y="37464"/>
                    <a:pt x="37464" y="0"/>
                    <a:pt x="83679" y="0"/>
                  </a:cubicBezTo>
                  <a:close/>
                </a:path>
              </a:pathLst>
            </a:custGeom>
            <a:solidFill>
              <a:srgbClr val="C1FF72"/>
            </a:solidFill>
          </p:spPr>
        </p:sp>
        <p:sp>
          <p:nvSpPr>
            <p:cNvPr id="10" name="TextBox 10"/>
            <p:cNvSpPr txBox="1"/>
            <p:nvPr/>
          </p:nvSpPr>
          <p:spPr>
            <a:xfrm>
              <a:off x="0" y="-76200"/>
              <a:ext cx="716866" cy="427407"/>
            </a:xfrm>
            <a:prstGeom prst="rect">
              <a:avLst/>
            </a:prstGeom>
          </p:spPr>
          <p:txBody>
            <a:bodyPr lIns="50800" tIns="50800" rIns="50800" bIns="50800" rtlCol="0" anchor="ctr"/>
            <a:lstStyle/>
            <a:p>
              <a:pPr algn="ctr">
                <a:lnSpc>
                  <a:spcPts val="5656"/>
                </a:lnSpc>
              </a:pPr>
              <a:r>
                <a:rPr lang="en-US" sz="4040" b="1">
                  <a:solidFill>
                    <a:srgbClr val="000000"/>
                  </a:solidFill>
                  <a:latin typeface="Muli Bold"/>
                  <a:ea typeface="Muli Bold"/>
                  <a:cs typeface="Muli Bold"/>
                  <a:sym typeface="Muli Bold"/>
                </a:rPr>
                <a:t>Presented By:</a:t>
              </a:r>
            </a:p>
            <a:p>
              <a:pPr algn="ctr">
                <a:lnSpc>
                  <a:spcPts val="5656"/>
                </a:lnSpc>
              </a:pPr>
              <a:r>
                <a:rPr lang="en-US" sz="4040" b="1">
                  <a:solidFill>
                    <a:srgbClr val="000000"/>
                  </a:solidFill>
                  <a:latin typeface="Muli Bold"/>
                  <a:ea typeface="Muli Bold"/>
                  <a:cs typeface="Muli Bold"/>
                  <a:sym typeface="Muli Bold"/>
                </a:rPr>
                <a:t>Palak Mishra</a:t>
              </a:r>
            </a:p>
            <a:p>
              <a:pPr algn="ctr">
                <a:lnSpc>
                  <a:spcPts val="5656"/>
                </a:lnSpc>
              </a:pPr>
              <a:r>
                <a:rPr lang="en-US" sz="4040" b="1">
                  <a:solidFill>
                    <a:srgbClr val="000000"/>
                  </a:solidFill>
                  <a:latin typeface="Muli Bold"/>
                  <a:ea typeface="Muli Bold"/>
                  <a:cs typeface="Muli Bold"/>
                  <a:sym typeface="Muli Bold"/>
                </a:rPr>
                <a:t>AP22110011482</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Freeform 2"/>
          <p:cNvSpPr/>
          <p:nvPr/>
        </p:nvSpPr>
        <p:spPr>
          <a:xfrm rot="-5400000">
            <a:off x="7175934" y="1284811"/>
            <a:ext cx="15352824" cy="18004378"/>
          </a:xfrm>
          <a:custGeom>
            <a:avLst/>
            <a:gdLst/>
            <a:ahLst/>
            <a:cxnLst/>
            <a:rect l="l" t="t" r="r" b="b"/>
            <a:pathLst>
              <a:path w="15352824" h="18004378">
                <a:moveTo>
                  <a:pt x="0" y="0"/>
                </a:moveTo>
                <a:lnTo>
                  <a:pt x="15352824" y="0"/>
                </a:lnTo>
                <a:lnTo>
                  <a:pt x="15352824" y="18004378"/>
                </a:lnTo>
                <a:lnTo>
                  <a:pt x="0" y="18004378"/>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331918" y="-595241"/>
            <a:ext cx="7090280" cy="9414778"/>
            <a:chOff x="0" y="0"/>
            <a:chExt cx="1527578" cy="2028384"/>
          </a:xfrm>
        </p:grpSpPr>
        <p:sp>
          <p:nvSpPr>
            <p:cNvPr id="4" name="Freeform 4"/>
            <p:cNvSpPr/>
            <p:nvPr/>
          </p:nvSpPr>
          <p:spPr>
            <a:xfrm>
              <a:off x="0" y="0"/>
              <a:ext cx="1527578" cy="2028384"/>
            </a:xfrm>
            <a:custGeom>
              <a:avLst/>
              <a:gdLst/>
              <a:ahLst/>
              <a:cxnLst/>
              <a:rect l="l" t="t" r="r" b="b"/>
              <a:pathLst>
                <a:path w="1527578" h="2028384">
                  <a:moveTo>
                    <a:pt x="25114" y="0"/>
                  </a:moveTo>
                  <a:lnTo>
                    <a:pt x="1502464" y="0"/>
                  </a:lnTo>
                  <a:cubicBezTo>
                    <a:pt x="1516334" y="0"/>
                    <a:pt x="1527578" y="11244"/>
                    <a:pt x="1527578" y="25114"/>
                  </a:cubicBezTo>
                  <a:lnTo>
                    <a:pt x="1527578" y="2003270"/>
                  </a:lnTo>
                  <a:cubicBezTo>
                    <a:pt x="1527578" y="2009930"/>
                    <a:pt x="1524932" y="2016318"/>
                    <a:pt x="1520222" y="2021028"/>
                  </a:cubicBezTo>
                  <a:cubicBezTo>
                    <a:pt x="1515513" y="2025738"/>
                    <a:pt x="1509125" y="2028384"/>
                    <a:pt x="1502464" y="2028384"/>
                  </a:cubicBezTo>
                  <a:lnTo>
                    <a:pt x="25114" y="2028384"/>
                  </a:lnTo>
                  <a:cubicBezTo>
                    <a:pt x="11244" y="2028384"/>
                    <a:pt x="0" y="2017140"/>
                    <a:pt x="0" y="2003270"/>
                  </a:cubicBezTo>
                  <a:lnTo>
                    <a:pt x="0" y="25114"/>
                  </a:lnTo>
                  <a:cubicBezTo>
                    <a:pt x="0" y="11244"/>
                    <a:pt x="11244" y="0"/>
                    <a:pt x="25114" y="0"/>
                  </a:cubicBezTo>
                  <a:close/>
                </a:path>
              </a:pathLst>
            </a:custGeom>
            <a:blipFill>
              <a:blip r:embed="rId4"/>
              <a:stretch>
                <a:fillRect t="-6482" b="-6482"/>
              </a:stretch>
            </a:blipFill>
            <a:ln w="19050" cap="rnd">
              <a:solidFill>
                <a:srgbClr val="C1FF72"/>
              </a:solidFill>
              <a:prstDash val="solid"/>
              <a:round/>
            </a:ln>
          </p:spPr>
        </p:sp>
      </p:grpSp>
      <p:sp>
        <p:nvSpPr>
          <p:cNvPr id="5" name="Freeform 5"/>
          <p:cNvSpPr/>
          <p:nvPr/>
        </p:nvSpPr>
        <p:spPr>
          <a:xfrm>
            <a:off x="8752999" y="1195283"/>
            <a:ext cx="1802438" cy="1802438"/>
          </a:xfrm>
          <a:custGeom>
            <a:avLst/>
            <a:gdLst/>
            <a:ahLst/>
            <a:cxnLst/>
            <a:rect l="l" t="t" r="r" b="b"/>
            <a:pathLst>
              <a:path w="1802438" h="1802438">
                <a:moveTo>
                  <a:pt x="0" y="0"/>
                </a:moveTo>
                <a:lnTo>
                  <a:pt x="1802437" y="0"/>
                </a:lnTo>
                <a:lnTo>
                  <a:pt x="1802437" y="1802438"/>
                </a:lnTo>
                <a:lnTo>
                  <a:pt x="0" y="18024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852346" y="6271986"/>
            <a:ext cx="1802438" cy="1802438"/>
          </a:xfrm>
          <a:custGeom>
            <a:avLst/>
            <a:gdLst/>
            <a:ahLst/>
            <a:cxnLst/>
            <a:rect l="l" t="t" r="r" b="b"/>
            <a:pathLst>
              <a:path w="1802438" h="1802438">
                <a:moveTo>
                  <a:pt x="0" y="0"/>
                </a:moveTo>
                <a:lnTo>
                  <a:pt x="1802437" y="0"/>
                </a:lnTo>
                <a:lnTo>
                  <a:pt x="1802437" y="1802437"/>
                </a:lnTo>
                <a:lnTo>
                  <a:pt x="0" y="18024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1729415" y="2782038"/>
            <a:ext cx="6713871" cy="1731891"/>
          </a:xfrm>
          <a:prstGeom prst="rect">
            <a:avLst/>
          </a:prstGeom>
        </p:spPr>
        <p:txBody>
          <a:bodyPr lIns="0" tIns="0" rIns="0" bIns="0" rtlCol="0" anchor="t">
            <a:spAutoFit/>
          </a:bodyPr>
          <a:lstStyle/>
          <a:p>
            <a:pPr algn="l">
              <a:lnSpc>
                <a:spcPts val="5871"/>
              </a:lnSpc>
            </a:pPr>
            <a:r>
              <a:rPr lang="en-US" sz="6381" b="1">
                <a:solidFill>
                  <a:srgbClr val="C1FF72"/>
                </a:solidFill>
                <a:latin typeface="Araboto Bold"/>
                <a:ea typeface="Araboto Bold"/>
                <a:cs typeface="Araboto Bold"/>
                <a:sym typeface="Araboto Bold"/>
              </a:rPr>
              <a:t>5. Capture the Data</a:t>
            </a:r>
          </a:p>
        </p:txBody>
      </p:sp>
      <p:sp>
        <p:nvSpPr>
          <p:cNvPr id="8" name="TextBox 8"/>
          <p:cNvSpPr txBox="1"/>
          <p:nvPr/>
        </p:nvSpPr>
        <p:spPr>
          <a:xfrm>
            <a:off x="1028700" y="4670575"/>
            <a:ext cx="8115300" cy="3403848"/>
          </a:xfrm>
          <a:prstGeom prst="rect">
            <a:avLst/>
          </a:prstGeom>
        </p:spPr>
        <p:txBody>
          <a:bodyPr lIns="0" tIns="0" rIns="0" bIns="0" rtlCol="0" anchor="t">
            <a:spAutoFit/>
          </a:bodyPr>
          <a:lstStyle/>
          <a:p>
            <a:pPr algn="just">
              <a:lnSpc>
                <a:spcPts val="4536"/>
              </a:lnSpc>
            </a:pPr>
            <a:endParaRPr/>
          </a:p>
          <a:p>
            <a:pPr marL="699565" lvl="1" indent="-349782" algn="just">
              <a:lnSpc>
                <a:spcPts val="4536"/>
              </a:lnSpc>
              <a:buFont typeface="Arial"/>
              <a:buChar char="•"/>
            </a:pPr>
            <a:r>
              <a:rPr lang="en-US" sz="3240">
                <a:solidFill>
                  <a:srgbClr val="C1FF72"/>
                </a:solidFill>
                <a:latin typeface="Muli"/>
                <a:ea typeface="Muli"/>
                <a:cs typeface="Muli"/>
                <a:sym typeface="Muli"/>
              </a:rPr>
              <a:t>Zphisher will log the entered username and password.</a:t>
            </a:r>
          </a:p>
          <a:p>
            <a:pPr marL="699565" lvl="1" indent="-349782" algn="just">
              <a:lnSpc>
                <a:spcPts val="4536"/>
              </a:lnSpc>
              <a:spcBef>
                <a:spcPct val="0"/>
              </a:spcBef>
              <a:buFont typeface="Arial"/>
              <a:buChar char="•"/>
            </a:pPr>
            <a:r>
              <a:rPr lang="en-US" sz="3240">
                <a:solidFill>
                  <a:srgbClr val="C1FF72"/>
                </a:solidFill>
                <a:latin typeface="Muli"/>
                <a:ea typeface="Muli"/>
                <a:cs typeface="Muli"/>
                <a:sym typeface="Muli"/>
              </a:rPr>
              <a:t>You can find these in the terminal or inside Zphisher’s output logs.</a:t>
            </a:r>
          </a:p>
          <a:p>
            <a:pPr algn="just">
              <a:lnSpc>
                <a:spcPts val="4536"/>
              </a:lnSpc>
              <a:spcBef>
                <a:spcPct val="0"/>
              </a:spcBef>
            </a:pPr>
            <a:endParaRPr lang="en-US" sz="3240">
              <a:solidFill>
                <a:srgbClr val="C1FF72"/>
              </a:solidFill>
              <a:latin typeface="Muli"/>
              <a:ea typeface="Muli"/>
              <a:cs typeface="Muli"/>
              <a:sym typeface="Muli"/>
            </a:endParaRPr>
          </a:p>
        </p:txBody>
      </p:sp>
      <p:grpSp>
        <p:nvGrpSpPr>
          <p:cNvPr id="9" name="Group 9"/>
          <p:cNvGrpSpPr/>
          <p:nvPr/>
        </p:nvGrpSpPr>
        <p:grpSpPr>
          <a:xfrm>
            <a:off x="15968505" y="660091"/>
            <a:ext cx="68692" cy="6869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716"/>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Freeform 2"/>
          <p:cNvSpPr/>
          <p:nvPr/>
        </p:nvSpPr>
        <p:spPr>
          <a:xfrm rot="-5400000">
            <a:off x="8675475" y="3430937"/>
            <a:ext cx="11049322" cy="12957627"/>
          </a:xfrm>
          <a:custGeom>
            <a:avLst/>
            <a:gdLst/>
            <a:ahLst/>
            <a:cxnLst/>
            <a:rect l="l" t="t" r="r" b="b"/>
            <a:pathLst>
              <a:path w="11049322" h="12957627">
                <a:moveTo>
                  <a:pt x="0" y="0"/>
                </a:moveTo>
                <a:lnTo>
                  <a:pt x="11049322" y="0"/>
                </a:lnTo>
                <a:lnTo>
                  <a:pt x="11049322" y="12957626"/>
                </a:lnTo>
                <a:lnTo>
                  <a:pt x="0" y="12957626"/>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3081856" y="-7275613"/>
            <a:ext cx="11049322" cy="12957627"/>
          </a:xfrm>
          <a:custGeom>
            <a:avLst/>
            <a:gdLst/>
            <a:ahLst/>
            <a:cxnLst/>
            <a:rect l="l" t="t" r="r" b="b"/>
            <a:pathLst>
              <a:path w="11049322" h="12957627">
                <a:moveTo>
                  <a:pt x="0" y="0"/>
                </a:moveTo>
                <a:lnTo>
                  <a:pt x="11049322" y="0"/>
                </a:lnTo>
                <a:lnTo>
                  <a:pt x="11049322" y="12957627"/>
                </a:lnTo>
                <a:lnTo>
                  <a:pt x="0" y="12957627"/>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835184" y="1284761"/>
            <a:ext cx="6600425" cy="3736276"/>
            <a:chOff x="0" y="0"/>
            <a:chExt cx="1422040" cy="804969"/>
          </a:xfrm>
        </p:grpSpPr>
        <p:sp>
          <p:nvSpPr>
            <p:cNvPr id="5" name="Freeform 5"/>
            <p:cNvSpPr/>
            <p:nvPr/>
          </p:nvSpPr>
          <p:spPr>
            <a:xfrm>
              <a:off x="0" y="0"/>
              <a:ext cx="1422040" cy="804969"/>
            </a:xfrm>
            <a:custGeom>
              <a:avLst/>
              <a:gdLst/>
              <a:ahLst/>
              <a:cxnLst/>
              <a:rect l="l" t="t" r="r" b="b"/>
              <a:pathLst>
                <a:path w="1422040" h="804969">
                  <a:moveTo>
                    <a:pt x="26978" y="0"/>
                  </a:moveTo>
                  <a:lnTo>
                    <a:pt x="1395063" y="0"/>
                  </a:lnTo>
                  <a:cubicBezTo>
                    <a:pt x="1402218" y="0"/>
                    <a:pt x="1409080" y="2842"/>
                    <a:pt x="1414139" y="7902"/>
                  </a:cubicBezTo>
                  <a:cubicBezTo>
                    <a:pt x="1419198" y="12961"/>
                    <a:pt x="1422040" y="19823"/>
                    <a:pt x="1422040" y="26978"/>
                  </a:cubicBezTo>
                  <a:lnTo>
                    <a:pt x="1422040" y="777991"/>
                  </a:lnTo>
                  <a:cubicBezTo>
                    <a:pt x="1422040" y="785146"/>
                    <a:pt x="1419198" y="792008"/>
                    <a:pt x="1414139" y="797067"/>
                  </a:cubicBezTo>
                  <a:cubicBezTo>
                    <a:pt x="1409080" y="802126"/>
                    <a:pt x="1402218" y="804969"/>
                    <a:pt x="1395063" y="804969"/>
                  </a:cubicBezTo>
                  <a:lnTo>
                    <a:pt x="26978" y="804969"/>
                  </a:lnTo>
                  <a:cubicBezTo>
                    <a:pt x="19823" y="804969"/>
                    <a:pt x="12961" y="802126"/>
                    <a:pt x="7902" y="797067"/>
                  </a:cubicBezTo>
                  <a:cubicBezTo>
                    <a:pt x="2842" y="792008"/>
                    <a:pt x="0" y="785146"/>
                    <a:pt x="0" y="777991"/>
                  </a:cubicBezTo>
                  <a:lnTo>
                    <a:pt x="0" y="26978"/>
                  </a:lnTo>
                  <a:cubicBezTo>
                    <a:pt x="0" y="19823"/>
                    <a:pt x="2842" y="12961"/>
                    <a:pt x="7902" y="7902"/>
                  </a:cubicBezTo>
                  <a:cubicBezTo>
                    <a:pt x="12961" y="2842"/>
                    <a:pt x="19823" y="0"/>
                    <a:pt x="26978" y="0"/>
                  </a:cubicBezTo>
                  <a:close/>
                </a:path>
              </a:pathLst>
            </a:custGeom>
            <a:blipFill>
              <a:blip r:embed="rId4"/>
              <a:stretch>
                <a:fillRect t="-8885" b="-8885"/>
              </a:stretch>
            </a:blipFill>
            <a:ln w="19050" cap="rnd">
              <a:solidFill>
                <a:srgbClr val="C1FF72"/>
              </a:solidFill>
              <a:prstDash val="solid"/>
              <a:round/>
            </a:ln>
          </p:spPr>
        </p:sp>
      </p:grpSp>
      <p:sp>
        <p:nvSpPr>
          <p:cNvPr id="6" name="Freeform 6"/>
          <p:cNvSpPr/>
          <p:nvPr/>
        </p:nvSpPr>
        <p:spPr>
          <a:xfrm>
            <a:off x="1175850" y="2473805"/>
            <a:ext cx="1353072" cy="1353072"/>
          </a:xfrm>
          <a:custGeom>
            <a:avLst/>
            <a:gdLst/>
            <a:ahLst/>
            <a:cxnLst/>
            <a:rect l="l" t="t" r="r" b="b"/>
            <a:pathLst>
              <a:path w="1353072" h="1353072">
                <a:moveTo>
                  <a:pt x="0" y="0"/>
                </a:moveTo>
                <a:lnTo>
                  <a:pt x="1353072" y="0"/>
                </a:lnTo>
                <a:lnTo>
                  <a:pt x="1353072" y="1353071"/>
                </a:lnTo>
                <a:lnTo>
                  <a:pt x="0" y="13530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6452816" y="8042151"/>
            <a:ext cx="1353072" cy="1353072"/>
          </a:xfrm>
          <a:custGeom>
            <a:avLst/>
            <a:gdLst/>
            <a:ahLst/>
            <a:cxnLst/>
            <a:rect l="l" t="t" r="r" b="b"/>
            <a:pathLst>
              <a:path w="1353072" h="1353072">
                <a:moveTo>
                  <a:pt x="0" y="0"/>
                </a:moveTo>
                <a:lnTo>
                  <a:pt x="1353072" y="0"/>
                </a:lnTo>
                <a:lnTo>
                  <a:pt x="1353072" y="1353071"/>
                </a:lnTo>
                <a:lnTo>
                  <a:pt x="0" y="13530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9738945" y="2370120"/>
            <a:ext cx="6713871" cy="1731891"/>
          </a:xfrm>
          <a:prstGeom prst="rect">
            <a:avLst/>
          </a:prstGeom>
        </p:spPr>
        <p:txBody>
          <a:bodyPr lIns="0" tIns="0" rIns="0" bIns="0" rtlCol="0" anchor="t">
            <a:spAutoFit/>
          </a:bodyPr>
          <a:lstStyle/>
          <a:p>
            <a:pPr algn="l">
              <a:lnSpc>
                <a:spcPts val="5871"/>
              </a:lnSpc>
            </a:pPr>
            <a:r>
              <a:rPr lang="en-US" sz="6381" b="1">
                <a:solidFill>
                  <a:srgbClr val="C1FF72"/>
                </a:solidFill>
                <a:latin typeface="Araboto Bold"/>
                <a:ea typeface="Araboto Bold"/>
                <a:cs typeface="Araboto Bold"/>
                <a:sym typeface="Araboto Bold"/>
              </a:rPr>
              <a:t>6. Effective Countermeasures</a:t>
            </a:r>
          </a:p>
        </p:txBody>
      </p:sp>
      <p:sp>
        <p:nvSpPr>
          <p:cNvPr id="9" name="TextBox 9"/>
          <p:cNvSpPr txBox="1"/>
          <p:nvPr/>
        </p:nvSpPr>
        <p:spPr>
          <a:xfrm>
            <a:off x="332961" y="4670711"/>
            <a:ext cx="16119855" cy="4571701"/>
          </a:xfrm>
          <a:prstGeom prst="rect">
            <a:avLst/>
          </a:prstGeom>
        </p:spPr>
        <p:txBody>
          <a:bodyPr lIns="0" tIns="0" rIns="0" bIns="0" rtlCol="0" anchor="t">
            <a:spAutoFit/>
          </a:bodyPr>
          <a:lstStyle/>
          <a:p>
            <a:pPr algn="just">
              <a:lnSpc>
                <a:spcPts val="4536"/>
              </a:lnSpc>
            </a:pPr>
            <a:endParaRPr dirty="0"/>
          </a:p>
          <a:p>
            <a:pPr marL="699565" lvl="1" indent="-349782" algn="just">
              <a:lnSpc>
                <a:spcPts val="4536"/>
              </a:lnSpc>
              <a:buFont typeface="Arial"/>
              <a:buChar char="•"/>
            </a:pPr>
            <a:r>
              <a:rPr lang="en-US" sz="3240" dirty="0">
                <a:solidFill>
                  <a:srgbClr val="C1FF72"/>
                </a:solidFill>
                <a:latin typeface="Muli"/>
                <a:ea typeface="Muli"/>
                <a:cs typeface="Muli"/>
                <a:sym typeface="Muli"/>
              </a:rPr>
              <a:t>Examples:</a:t>
            </a:r>
          </a:p>
          <a:p>
            <a:pPr marL="1399129" lvl="2" indent="-466376" algn="just">
              <a:lnSpc>
                <a:spcPts val="4536"/>
              </a:lnSpc>
              <a:buFont typeface="Arial"/>
              <a:buChar char="⚬"/>
            </a:pPr>
            <a:r>
              <a:rPr lang="en-US" sz="3240" b="1" dirty="0">
                <a:solidFill>
                  <a:srgbClr val="C1FF72"/>
                </a:solidFill>
                <a:latin typeface="Muli Bold"/>
                <a:ea typeface="Muli Bold"/>
                <a:cs typeface="Muli Bold"/>
                <a:sym typeface="Muli Bold"/>
              </a:rPr>
              <a:t>Gmail Filters &amp; Labels</a:t>
            </a:r>
            <a:r>
              <a:rPr lang="en-US" sz="3240" dirty="0">
                <a:solidFill>
                  <a:srgbClr val="C1FF72"/>
                </a:solidFill>
                <a:latin typeface="Muli"/>
                <a:ea typeface="Muli"/>
                <a:cs typeface="Muli"/>
                <a:sym typeface="Muli"/>
              </a:rPr>
              <a:t>: Detect and organize suspicious emails using keywords.</a:t>
            </a:r>
          </a:p>
          <a:p>
            <a:pPr marL="1399129" lvl="2" indent="-466376" algn="just">
              <a:lnSpc>
                <a:spcPts val="4536"/>
              </a:lnSpc>
              <a:buFont typeface="Arial"/>
              <a:buChar char="⚬"/>
            </a:pPr>
            <a:r>
              <a:rPr lang="en-US" sz="3240" b="1" dirty="0">
                <a:solidFill>
                  <a:srgbClr val="C1FF72"/>
                </a:solidFill>
                <a:latin typeface="Muli Bold"/>
                <a:ea typeface="Muli Bold"/>
                <a:cs typeface="Muli Bold"/>
                <a:sym typeface="Muli Bold"/>
              </a:rPr>
              <a:t>Awareness</a:t>
            </a:r>
            <a:r>
              <a:rPr lang="en-US" sz="3240" dirty="0">
                <a:solidFill>
                  <a:srgbClr val="C1FF72"/>
                </a:solidFill>
                <a:latin typeface="Muli"/>
                <a:ea typeface="Muli"/>
                <a:cs typeface="Muli"/>
                <a:sym typeface="Muli"/>
              </a:rPr>
              <a:t>: Educate users to recognize and avoid phishing attempts.</a:t>
            </a:r>
          </a:p>
          <a:p>
            <a:pPr marL="1399129" lvl="2" indent="-466376" algn="just">
              <a:lnSpc>
                <a:spcPts val="4536"/>
              </a:lnSpc>
              <a:buFont typeface="Arial"/>
              <a:buChar char="⚬"/>
            </a:pPr>
            <a:r>
              <a:rPr lang="en-US" sz="3240" b="1" dirty="0">
                <a:solidFill>
                  <a:srgbClr val="C1FF72"/>
                </a:solidFill>
                <a:latin typeface="Muli Bold"/>
                <a:ea typeface="Muli Bold"/>
                <a:cs typeface="Muli Bold"/>
                <a:sym typeface="Muli Bold"/>
              </a:rPr>
              <a:t>Be Wary of Emails</a:t>
            </a:r>
            <a:r>
              <a:rPr lang="en-US" sz="3240" dirty="0">
                <a:solidFill>
                  <a:srgbClr val="C1FF72"/>
                </a:solidFill>
                <a:latin typeface="Muli"/>
                <a:ea typeface="Muli"/>
                <a:cs typeface="Muli"/>
                <a:sym typeface="Muli"/>
              </a:rPr>
              <a:t>: Don’t interact with unexpected or strange messages.</a:t>
            </a:r>
          </a:p>
          <a:p>
            <a:pPr marL="1399129" lvl="2" indent="-466376" algn="just">
              <a:lnSpc>
                <a:spcPts val="4536"/>
              </a:lnSpc>
              <a:buFont typeface="Arial"/>
              <a:buChar char="⚬"/>
            </a:pPr>
            <a:r>
              <a:rPr lang="en-US" sz="3240" b="1" dirty="0">
                <a:solidFill>
                  <a:srgbClr val="C1FF72"/>
                </a:solidFill>
                <a:latin typeface="Muli Bold"/>
                <a:ea typeface="Muli Bold"/>
                <a:cs typeface="Muli Bold"/>
                <a:sym typeface="Muli Bold"/>
              </a:rPr>
              <a:t>Hover Before Click</a:t>
            </a:r>
            <a:r>
              <a:rPr lang="en-US" sz="3240" dirty="0">
                <a:solidFill>
                  <a:srgbClr val="C1FF72"/>
                </a:solidFill>
                <a:latin typeface="Muli"/>
                <a:ea typeface="Muli"/>
                <a:cs typeface="Muli"/>
                <a:sym typeface="Muli"/>
              </a:rPr>
              <a:t>: Always check the real URL before clicking any link.</a:t>
            </a:r>
          </a:p>
          <a:p>
            <a:pPr algn="just">
              <a:lnSpc>
                <a:spcPts val="4536"/>
              </a:lnSpc>
              <a:spcBef>
                <a:spcPct val="0"/>
              </a:spcBef>
            </a:pPr>
            <a:endParaRPr lang="en-US" sz="3240" dirty="0">
              <a:solidFill>
                <a:srgbClr val="C1FF72"/>
              </a:solidFill>
              <a:latin typeface="Muli"/>
              <a:ea typeface="Muli"/>
              <a:cs typeface="Muli"/>
              <a:sym typeface="Mul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Freeform 2"/>
          <p:cNvSpPr/>
          <p:nvPr/>
        </p:nvSpPr>
        <p:spPr>
          <a:xfrm rot="-5400000" flipH="1">
            <a:off x="1467588" y="568968"/>
            <a:ext cx="15352824" cy="18004378"/>
          </a:xfrm>
          <a:custGeom>
            <a:avLst/>
            <a:gdLst/>
            <a:ahLst/>
            <a:cxnLst/>
            <a:rect l="l" t="t" r="r" b="b"/>
            <a:pathLst>
              <a:path w="15352824" h="18004378">
                <a:moveTo>
                  <a:pt x="15352824" y="0"/>
                </a:moveTo>
                <a:lnTo>
                  <a:pt x="0" y="0"/>
                </a:lnTo>
                <a:lnTo>
                  <a:pt x="0" y="18004377"/>
                </a:lnTo>
                <a:lnTo>
                  <a:pt x="15352824" y="18004377"/>
                </a:lnTo>
                <a:lnTo>
                  <a:pt x="15352824"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790790" y="4446150"/>
            <a:ext cx="12706419" cy="1709024"/>
          </a:xfrm>
          <a:prstGeom prst="rect">
            <a:avLst/>
          </a:prstGeom>
        </p:spPr>
        <p:txBody>
          <a:bodyPr lIns="0" tIns="0" rIns="0" bIns="0" rtlCol="0" anchor="t">
            <a:spAutoFit/>
          </a:bodyPr>
          <a:lstStyle/>
          <a:p>
            <a:pPr algn="ctr">
              <a:lnSpc>
                <a:spcPts val="11111"/>
              </a:lnSpc>
            </a:pPr>
            <a:r>
              <a:rPr lang="en-US" sz="12078" b="1">
                <a:solidFill>
                  <a:srgbClr val="C1FF72"/>
                </a:solidFill>
                <a:latin typeface="Araboto Bold"/>
                <a:ea typeface="Araboto Bold"/>
                <a:cs typeface="Araboto Bold"/>
                <a:sym typeface="Araboto Bold"/>
              </a:rPr>
              <a:t>THANK YOU </a:t>
            </a:r>
          </a:p>
        </p:txBody>
      </p:sp>
      <p:sp>
        <p:nvSpPr>
          <p:cNvPr id="4" name="Freeform 4"/>
          <p:cNvSpPr/>
          <p:nvPr/>
        </p:nvSpPr>
        <p:spPr>
          <a:xfrm>
            <a:off x="2361361" y="2708238"/>
            <a:ext cx="1511254" cy="4114800"/>
          </a:xfrm>
          <a:custGeom>
            <a:avLst/>
            <a:gdLst/>
            <a:ahLst/>
            <a:cxnLst/>
            <a:rect l="l" t="t" r="r" b="b"/>
            <a:pathLst>
              <a:path w="1511254" h="4114800">
                <a:moveTo>
                  <a:pt x="0" y="0"/>
                </a:moveTo>
                <a:lnTo>
                  <a:pt x="1511254" y="0"/>
                </a:lnTo>
                <a:lnTo>
                  <a:pt x="151125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367781" y="6172200"/>
            <a:ext cx="920219" cy="4114800"/>
          </a:xfrm>
          <a:custGeom>
            <a:avLst/>
            <a:gdLst/>
            <a:ahLst/>
            <a:cxnLst/>
            <a:rect l="l" t="t" r="r" b="b"/>
            <a:pathLst>
              <a:path w="920219" h="4114800">
                <a:moveTo>
                  <a:pt x="0" y="0"/>
                </a:moveTo>
                <a:lnTo>
                  <a:pt x="920219" y="0"/>
                </a:lnTo>
                <a:lnTo>
                  <a:pt x="92021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TextBox 2"/>
          <p:cNvSpPr txBox="1"/>
          <p:nvPr/>
        </p:nvSpPr>
        <p:spPr>
          <a:xfrm>
            <a:off x="1323712" y="2230202"/>
            <a:ext cx="12415111" cy="1196799"/>
          </a:xfrm>
          <a:prstGeom prst="rect">
            <a:avLst/>
          </a:prstGeom>
        </p:spPr>
        <p:txBody>
          <a:bodyPr lIns="0" tIns="0" rIns="0" bIns="0" rtlCol="0" anchor="t">
            <a:spAutoFit/>
          </a:bodyPr>
          <a:lstStyle/>
          <a:p>
            <a:pPr algn="ctr">
              <a:lnSpc>
                <a:spcPts val="8934"/>
              </a:lnSpc>
            </a:pPr>
            <a:r>
              <a:rPr lang="en-US" sz="6381" b="1">
                <a:solidFill>
                  <a:srgbClr val="C1FF72"/>
                </a:solidFill>
                <a:latin typeface="Araboto Bold"/>
                <a:ea typeface="Araboto Bold"/>
                <a:cs typeface="Araboto Bold"/>
                <a:sym typeface="Araboto Bold"/>
              </a:rPr>
              <a:t>What Is Phishing Attack?</a:t>
            </a:r>
          </a:p>
        </p:txBody>
      </p:sp>
      <p:sp>
        <p:nvSpPr>
          <p:cNvPr id="3" name="Freeform 3"/>
          <p:cNvSpPr/>
          <p:nvPr/>
        </p:nvSpPr>
        <p:spPr>
          <a:xfrm>
            <a:off x="14735460" y="-2934157"/>
            <a:ext cx="5993936" cy="7029136"/>
          </a:xfrm>
          <a:custGeom>
            <a:avLst/>
            <a:gdLst/>
            <a:ahLst/>
            <a:cxnLst/>
            <a:rect l="l" t="t" r="r" b="b"/>
            <a:pathLst>
              <a:path w="5993936" h="7029136">
                <a:moveTo>
                  <a:pt x="0" y="0"/>
                </a:moveTo>
                <a:lnTo>
                  <a:pt x="5993936" y="0"/>
                </a:lnTo>
                <a:lnTo>
                  <a:pt x="5993936" y="7029136"/>
                </a:lnTo>
                <a:lnTo>
                  <a:pt x="0" y="7029136"/>
                </a:lnTo>
                <a:lnTo>
                  <a:pt x="0"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sp>
        <p:nvSpPr>
          <p:cNvPr id="4" name="Freeform 4"/>
          <p:cNvSpPr/>
          <p:nvPr/>
        </p:nvSpPr>
        <p:spPr>
          <a:xfrm>
            <a:off x="759356" y="4428938"/>
            <a:ext cx="1718181" cy="1718181"/>
          </a:xfrm>
          <a:custGeom>
            <a:avLst/>
            <a:gdLst/>
            <a:ahLst/>
            <a:cxnLst/>
            <a:rect l="l" t="t" r="r" b="b"/>
            <a:pathLst>
              <a:path w="1718181" h="1718181">
                <a:moveTo>
                  <a:pt x="0" y="0"/>
                </a:moveTo>
                <a:lnTo>
                  <a:pt x="1718182" y="0"/>
                </a:lnTo>
                <a:lnTo>
                  <a:pt x="1718182" y="1718182"/>
                </a:lnTo>
                <a:lnTo>
                  <a:pt x="0" y="1718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038390" y="4371788"/>
            <a:ext cx="11697070" cy="3639201"/>
          </a:xfrm>
          <a:prstGeom prst="rect">
            <a:avLst/>
          </a:prstGeom>
        </p:spPr>
        <p:txBody>
          <a:bodyPr lIns="0" tIns="0" rIns="0" bIns="0" rtlCol="0" anchor="t">
            <a:spAutoFit/>
          </a:bodyPr>
          <a:lstStyle/>
          <a:p>
            <a:pPr algn="just">
              <a:lnSpc>
                <a:spcPts val="4116"/>
              </a:lnSpc>
              <a:spcBef>
                <a:spcPct val="0"/>
              </a:spcBef>
            </a:pPr>
            <a:r>
              <a:rPr lang="en-US" sz="2940" dirty="0">
                <a:solidFill>
                  <a:srgbClr val="C1FF72"/>
                </a:solidFill>
                <a:latin typeface="Muli"/>
                <a:ea typeface="Muli"/>
                <a:cs typeface="Muli"/>
                <a:sym typeface="Muli"/>
              </a:rPr>
              <a:t>Phishing attacks are cyberattacks where attackers trick individuals into revealing sensitive information like usernames, passwords, or credit card details. They often use fake emails or links that appear to come from trusted sources, such as banks or official websites. These attacks rely on social engineering tactics—like urgent messages or fake login pages—and can lead to identity theft, financial loss, or system breaches.</a:t>
            </a:r>
          </a:p>
        </p:txBody>
      </p:sp>
      <p:sp>
        <p:nvSpPr>
          <p:cNvPr id="6" name="Freeform 6"/>
          <p:cNvSpPr/>
          <p:nvPr/>
        </p:nvSpPr>
        <p:spPr>
          <a:xfrm rot="5400000">
            <a:off x="16751340" y="6478973"/>
            <a:ext cx="1015921" cy="4542734"/>
          </a:xfrm>
          <a:custGeom>
            <a:avLst/>
            <a:gdLst/>
            <a:ahLst/>
            <a:cxnLst/>
            <a:rect l="l" t="t" r="r" b="b"/>
            <a:pathLst>
              <a:path w="1015921" h="4542734">
                <a:moveTo>
                  <a:pt x="0" y="0"/>
                </a:moveTo>
                <a:lnTo>
                  <a:pt x="1015920" y="0"/>
                </a:lnTo>
                <a:lnTo>
                  <a:pt x="1015920" y="4542734"/>
                </a:lnTo>
                <a:lnTo>
                  <a:pt x="0" y="45427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Freeform 2"/>
          <p:cNvSpPr/>
          <p:nvPr/>
        </p:nvSpPr>
        <p:spPr>
          <a:xfrm>
            <a:off x="-3734892" y="2443654"/>
            <a:ext cx="10634000" cy="12470576"/>
          </a:xfrm>
          <a:custGeom>
            <a:avLst/>
            <a:gdLst/>
            <a:ahLst/>
            <a:cxnLst/>
            <a:rect l="l" t="t" r="r" b="b"/>
            <a:pathLst>
              <a:path w="10634000" h="12470576">
                <a:moveTo>
                  <a:pt x="0" y="0"/>
                </a:moveTo>
                <a:lnTo>
                  <a:pt x="10634000" y="0"/>
                </a:lnTo>
                <a:lnTo>
                  <a:pt x="10634000" y="12470576"/>
                </a:lnTo>
                <a:lnTo>
                  <a:pt x="0" y="12470576"/>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2247220" y="1723273"/>
            <a:ext cx="2789985" cy="1430501"/>
          </a:xfrm>
          <a:custGeom>
            <a:avLst/>
            <a:gdLst/>
            <a:ahLst/>
            <a:cxnLst/>
            <a:rect l="l" t="t" r="r" b="b"/>
            <a:pathLst>
              <a:path w="2789985" h="1430501">
                <a:moveTo>
                  <a:pt x="0" y="0"/>
                </a:moveTo>
                <a:lnTo>
                  <a:pt x="2789985" y="0"/>
                </a:lnTo>
                <a:lnTo>
                  <a:pt x="2789985" y="1430501"/>
                </a:lnTo>
                <a:lnTo>
                  <a:pt x="0" y="14305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353372" y="6918192"/>
            <a:ext cx="2905928" cy="2039433"/>
          </a:xfrm>
          <a:custGeom>
            <a:avLst/>
            <a:gdLst/>
            <a:ahLst/>
            <a:cxnLst/>
            <a:rect l="l" t="t" r="r" b="b"/>
            <a:pathLst>
              <a:path w="2905928" h="2039433">
                <a:moveTo>
                  <a:pt x="0" y="0"/>
                </a:moveTo>
                <a:lnTo>
                  <a:pt x="2905928" y="0"/>
                </a:lnTo>
                <a:lnTo>
                  <a:pt x="2905928" y="2039434"/>
                </a:lnTo>
                <a:lnTo>
                  <a:pt x="0" y="20394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2592932" y="6184299"/>
            <a:ext cx="13102137" cy="3074001"/>
            <a:chOff x="0" y="0"/>
            <a:chExt cx="2822814" cy="662284"/>
          </a:xfrm>
        </p:grpSpPr>
        <p:sp>
          <p:nvSpPr>
            <p:cNvPr id="6" name="Freeform 6"/>
            <p:cNvSpPr/>
            <p:nvPr/>
          </p:nvSpPr>
          <p:spPr>
            <a:xfrm>
              <a:off x="0" y="0"/>
              <a:ext cx="2822814" cy="662284"/>
            </a:xfrm>
            <a:custGeom>
              <a:avLst/>
              <a:gdLst/>
              <a:ahLst/>
              <a:cxnLst/>
              <a:rect l="l" t="t" r="r" b="b"/>
              <a:pathLst>
                <a:path w="2822814" h="662284">
                  <a:moveTo>
                    <a:pt x="13590" y="0"/>
                  </a:moveTo>
                  <a:lnTo>
                    <a:pt x="2809223" y="0"/>
                  </a:lnTo>
                  <a:cubicBezTo>
                    <a:pt x="2812828" y="0"/>
                    <a:pt x="2816284" y="1432"/>
                    <a:pt x="2818833" y="3981"/>
                  </a:cubicBezTo>
                  <a:cubicBezTo>
                    <a:pt x="2821382" y="6529"/>
                    <a:pt x="2822814" y="9986"/>
                    <a:pt x="2822814" y="13590"/>
                  </a:cubicBezTo>
                  <a:lnTo>
                    <a:pt x="2822814" y="648693"/>
                  </a:lnTo>
                  <a:cubicBezTo>
                    <a:pt x="2822814" y="656199"/>
                    <a:pt x="2816729" y="662284"/>
                    <a:pt x="2809223" y="662284"/>
                  </a:cubicBezTo>
                  <a:lnTo>
                    <a:pt x="13590" y="662284"/>
                  </a:lnTo>
                  <a:cubicBezTo>
                    <a:pt x="6085" y="662284"/>
                    <a:pt x="0" y="656199"/>
                    <a:pt x="0" y="648693"/>
                  </a:cubicBezTo>
                  <a:lnTo>
                    <a:pt x="0" y="13590"/>
                  </a:lnTo>
                  <a:cubicBezTo>
                    <a:pt x="0" y="9986"/>
                    <a:pt x="1432" y="6529"/>
                    <a:pt x="3981" y="3981"/>
                  </a:cubicBezTo>
                  <a:cubicBezTo>
                    <a:pt x="6529" y="1432"/>
                    <a:pt x="9986" y="0"/>
                    <a:pt x="13590" y="0"/>
                  </a:cubicBezTo>
                  <a:close/>
                </a:path>
              </a:pathLst>
            </a:custGeom>
            <a:blipFill>
              <a:blip r:embed="rId8"/>
              <a:stretch>
                <a:fillRect t="-92074" b="-92074"/>
              </a:stretch>
            </a:blipFill>
            <a:ln w="19050" cap="rnd">
              <a:solidFill>
                <a:srgbClr val="C1FF72"/>
              </a:solidFill>
              <a:prstDash val="solid"/>
              <a:round/>
            </a:ln>
          </p:spPr>
        </p:sp>
      </p:grpSp>
      <p:sp>
        <p:nvSpPr>
          <p:cNvPr id="7" name="Freeform 7"/>
          <p:cNvSpPr/>
          <p:nvPr/>
        </p:nvSpPr>
        <p:spPr>
          <a:xfrm>
            <a:off x="-2707833" y="7420625"/>
            <a:ext cx="7315200" cy="2832977"/>
          </a:xfrm>
          <a:custGeom>
            <a:avLst/>
            <a:gdLst/>
            <a:ahLst/>
            <a:cxnLst/>
            <a:rect l="l" t="t" r="r" b="b"/>
            <a:pathLst>
              <a:path w="7315200" h="2832977">
                <a:moveTo>
                  <a:pt x="0" y="0"/>
                </a:moveTo>
                <a:lnTo>
                  <a:pt x="7315200" y="0"/>
                </a:lnTo>
                <a:lnTo>
                  <a:pt x="7315200" y="2832978"/>
                </a:lnTo>
                <a:lnTo>
                  <a:pt x="0" y="283297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TextBox 8"/>
          <p:cNvSpPr txBox="1"/>
          <p:nvPr/>
        </p:nvSpPr>
        <p:spPr>
          <a:xfrm>
            <a:off x="2961251" y="2600448"/>
            <a:ext cx="12415111" cy="902881"/>
          </a:xfrm>
          <a:prstGeom prst="rect">
            <a:avLst/>
          </a:prstGeom>
        </p:spPr>
        <p:txBody>
          <a:bodyPr lIns="0" tIns="0" rIns="0" bIns="0" rtlCol="0" anchor="t">
            <a:spAutoFit/>
          </a:bodyPr>
          <a:lstStyle/>
          <a:p>
            <a:pPr algn="ctr">
              <a:lnSpc>
                <a:spcPts val="5999"/>
              </a:lnSpc>
            </a:pPr>
            <a:r>
              <a:rPr lang="en-US" sz="6381" b="1">
                <a:solidFill>
                  <a:srgbClr val="C1FF72"/>
                </a:solidFill>
                <a:latin typeface="Araboto Bold"/>
                <a:ea typeface="Araboto Bold"/>
                <a:cs typeface="Araboto Bold"/>
                <a:sym typeface="Araboto Bold"/>
              </a:rPr>
              <a:t>Objective of the Project</a:t>
            </a:r>
          </a:p>
        </p:txBody>
      </p:sp>
      <p:sp>
        <p:nvSpPr>
          <p:cNvPr id="9" name="TextBox 9"/>
          <p:cNvSpPr txBox="1"/>
          <p:nvPr/>
        </p:nvSpPr>
        <p:spPr>
          <a:xfrm>
            <a:off x="4607367" y="4047354"/>
            <a:ext cx="9073266" cy="1773803"/>
          </a:xfrm>
          <a:prstGeom prst="rect">
            <a:avLst/>
          </a:prstGeom>
        </p:spPr>
        <p:txBody>
          <a:bodyPr lIns="0" tIns="0" rIns="0" bIns="0" rtlCol="0" anchor="t">
            <a:spAutoFit/>
          </a:bodyPr>
          <a:lstStyle/>
          <a:p>
            <a:pPr marL="548438" lvl="1" indent="-274219" algn="just">
              <a:lnSpc>
                <a:spcPts val="3556"/>
              </a:lnSpc>
              <a:buFont typeface="Arial"/>
              <a:buChar char="•"/>
            </a:pPr>
            <a:r>
              <a:rPr lang="en-US" sz="2540">
                <a:solidFill>
                  <a:srgbClr val="C1FF72"/>
                </a:solidFill>
                <a:latin typeface="Muli"/>
                <a:ea typeface="Muli"/>
                <a:cs typeface="Muli"/>
                <a:sym typeface="Muli"/>
              </a:rPr>
              <a:t>Simulate an email phishing attack to capture credentials.</a:t>
            </a:r>
          </a:p>
          <a:p>
            <a:pPr marL="548438" lvl="1" indent="-274219" algn="just">
              <a:lnSpc>
                <a:spcPts val="3556"/>
              </a:lnSpc>
              <a:buFont typeface="Arial"/>
              <a:buChar char="•"/>
            </a:pPr>
            <a:r>
              <a:rPr lang="en-US" sz="2540">
                <a:solidFill>
                  <a:srgbClr val="C1FF72"/>
                </a:solidFill>
                <a:latin typeface="Muli"/>
                <a:ea typeface="Muli"/>
                <a:cs typeface="Muli"/>
                <a:sym typeface="Muli"/>
              </a:rPr>
              <a:t>Demonstrate how attackers can exploit trust.</a:t>
            </a:r>
          </a:p>
          <a:p>
            <a:pPr marL="548438" lvl="1" indent="-274219" algn="just">
              <a:lnSpc>
                <a:spcPts val="3556"/>
              </a:lnSpc>
              <a:spcBef>
                <a:spcPct val="0"/>
              </a:spcBef>
              <a:buFont typeface="Arial"/>
              <a:buChar char="•"/>
            </a:pPr>
            <a:r>
              <a:rPr lang="en-US" sz="2540">
                <a:solidFill>
                  <a:srgbClr val="C1FF72"/>
                </a:solidFill>
                <a:latin typeface="Muli"/>
                <a:ea typeface="Muli"/>
                <a:cs typeface="Muli"/>
                <a:sym typeface="Muli"/>
              </a:rPr>
              <a:t>Propose effective countermeasures.</a:t>
            </a:r>
          </a:p>
          <a:p>
            <a:pPr algn="just">
              <a:lnSpc>
                <a:spcPts val="3556"/>
              </a:lnSpc>
              <a:spcBef>
                <a:spcPct val="0"/>
              </a:spcBef>
            </a:pPr>
            <a:endParaRPr lang="en-US" sz="2540">
              <a:solidFill>
                <a:srgbClr val="C1FF72"/>
              </a:solidFill>
              <a:latin typeface="Muli"/>
              <a:ea typeface="Muli"/>
              <a:cs typeface="Muli"/>
              <a:sym typeface="Mul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Freeform 2"/>
          <p:cNvSpPr/>
          <p:nvPr/>
        </p:nvSpPr>
        <p:spPr>
          <a:xfrm>
            <a:off x="-4109676" y="5562955"/>
            <a:ext cx="7639592" cy="8959009"/>
          </a:xfrm>
          <a:custGeom>
            <a:avLst/>
            <a:gdLst/>
            <a:ahLst/>
            <a:cxnLst/>
            <a:rect l="l" t="t" r="r" b="b"/>
            <a:pathLst>
              <a:path w="7639592" h="8959009">
                <a:moveTo>
                  <a:pt x="0" y="0"/>
                </a:moveTo>
                <a:lnTo>
                  <a:pt x="7639592" y="0"/>
                </a:lnTo>
                <a:lnTo>
                  <a:pt x="7639592" y="8959010"/>
                </a:lnTo>
                <a:lnTo>
                  <a:pt x="0" y="8959010"/>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3439504" y="-6165407"/>
            <a:ext cx="7639592" cy="8959009"/>
          </a:xfrm>
          <a:custGeom>
            <a:avLst/>
            <a:gdLst/>
            <a:ahLst/>
            <a:cxnLst/>
            <a:rect l="l" t="t" r="r" b="b"/>
            <a:pathLst>
              <a:path w="7639592" h="8959009">
                <a:moveTo>
                  <a:pt x="0" y="0"/>
                </a:moveTo>
                <a:lnTo>
                  <a:pt x="7639592" y="0"/>
                </a:lnTo>
                <a:lnTo>
                  <a:pt x="7639592" y="8959009"/>
                </a:lnTo>
                <a:lnTo>
                  <a:pt x="0" y="8959009"/>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773269" y="1538808"/>
            <a:ext cx="2293709" cy="1689004"/>
          </a:xfrm>
          <a:custGeom>
            <a:avLst/>
            <a:gdLst/>
            <a:ahLst/>
            <a:cxnLst/>
            <a:rect l="l" t="t" r="r" b="b"/>
            <a:pathLst>
              <a:path w="2293709" h="1689004">
                <a:moveTo>
                  <a:pt x="0" y="0"/>
                </a:moveTo>
                <a:lnTo>
                  <a:pt x="2293709" y="0"/>
                </a:lnTo>
                <a:lnTo>
                  <a:pt x="2293709" y="1689004"/>
                </a:lnTo>
                <a:lnTo>
                  <a:pt x="0" y="16890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V="1">
            <a:off x="12998443" y="3227812"/>
            <a:ext cx="1311311" cy="1213559"/>
          </a:xfrm>
          <a:custGeom>
            <a:avLst/>
            <a:gdLst/>
            <a:ahLst/>
            <a:cxnLst/>
            <a:rect l="l" t="t" r="r" b="b"/>
            <a:pathLst>
              <a:path w="1311311" h="1213559">
                <a:moveTo>
                  <a:pt x="0" y="1213559"/>
                </a:moveTo>
                <a:lnTo>
                  <a:pt x="1311312" y="1213559"/>
                </a:lnTo>
                <a:lnTo>
                  <a:pt x="1311312" y="0"/>
                </a:lnTo>
                <a:lnTo>
                  <a:pt x="0" y="0"/>
                </a:lnTo>
                <a:lnTo>
                  <a:pt x="0" y="121355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2936445" y="1930202"/>
            <a:ext cx="12415111" cy="1196799"/>
          </a:xfrm>
          <a:prstGeom prst="rect">
            <a:avLst/>
          </a:prstGeom>
        </p:spPr>
        <p:txBody>
          <a:bodyPr lIns="0" tIns="0" rIns="0" bIns="0" rtlCol="0" anchor="t">
            <a:spAutoFit/>
          </a:bodyPr>
          <a:lstStyle/>
          <a:p>
            <a:pPr algn="ctr">
              <a:lnSpc>
                <a:spcPts val="8934"/>
              </a:lnSpc>
            </a:pPr>
            <a:r>
              <a:rPr lang="en-US" sz="6381" b="1">
                <a:solidFill>
                  <a:srgbClr val="C1FF72"/>
                </a:solidFill>
                <a:latin typeface="Araboto Bold"/>
                <a:ea typeface="Araboto Bold"/>
                <a:cs typeface="Araboto Bold"/>
                <a:sym typeface="Araboto Bold"/>
              </a:rPr>
              <a:t>Tools &amp; Technologies Used</a:t>
            </a:r>
          </a:p>
        </p:txBody>
      </p:sp>
      <p:sp>
        <p:nvSpPr>
          <p:cNvPr id="7" name="TextBox 7"/>
          <p:cNvSpPr txBox="1"/>
          <p:nvPr/>
        </p:nvSpPr>
        <p:spPr>
          <a:xfrm>
            <a:off x="1773269" y="5025770"/>
            <a:ext cx="6437085" cy="1357936"/>
          </a:xfrm>
          <a:prstGeom prst="rect">
            <a:avLst/>
          </a:prstGeom>
        </p:spPr>
        <p:txBody>
          <a:bodyPr lIns="0" tIns="0" rIns="0" bIns="0" rtlCol="0" anchor="t">
            <a:spAutoFit/>
          </a:bodyPr>
          <a:lstStyle/>
          <a:p>
            <a:pPr marL="418902" lvl="1" indent="-209451" algn="just">
              <a:lnSpc>
                <a:spcPts val="2716"/>
              </a:lnSpc>
              <a:buFont typeface="Arial"/>
              <a:buChar char="•"/>
            </a:pPr>
            <a:r>
              <a:rPr lang="en-US" sz="1940" dirty="0">
                <a:solidFill>
                  <a:srgbClr val="C1FF72"/>
                </a:solidFill>
                <a:latin typeface="Muli"/>
                <a:ea typeface="Muli"/>
                <a:cs typeface="Muli"/>
                <a:sym typeface="Muli"/>
              </a:rPr>
              <a:t>Kali Linux is a penetration Linux distribution.</a:t>
            </a:r>
          </a:p>
          <a:p>
            <a:pPr marL="418902" lvl="1" indent="-209451" algn="just">
              <a:lnSpc>
                <a:spcPts val="2716"/>
              </a:lnSpc>
              <a:spcBef>
                <a:spcPct val="0"/>
              </a:spcBef>
              <a:buFont typeface="Arial"/>
              <a:buChar char="•"/>
            </a:pPr>
            <a:r>
              <a:rPr lang="en-US" sz="1940" dirty="0">
                <a:solidFill>
                  <a:srgbClr val="C1FF72"/>
                </a:solidFill>
                <a:latin typeface="Muli"/>
                <a:ea typeface="Muli"/>
                <a:cs typeface="Muli"/>
                <a:sym typeface="Muli"/>
              </a:rPr>
              <a:t>It provides powerful security tools and pre-installed software required for ethical hacking and cybersecurity assessments.</a:t>
            </a:r>
          </a:p>
        </p:txBody>
      </p:sp>
      <p:sp>
        <p:nvSpPr>
          <p:cNvPr id="8" name="TextBox 8"/>
          <p:cNvSpPr txBox="1"/>
          <p:nvPr/>
        </p:nvSpPr>
        <p:spPr>
          <a:xfrm>
            <a:off x="3741167" y="4565196"/>
            <a:ext cx="2501289" cy="341242"/>
          </a:xfrm>
          <a:prstGeom prst="rect">
            <a:avLst/>
          </a:prstGeom>
        </p:spPr>
        <p:txBody>
          <a:bodyPr lIns="0" tIns="0" rIns="0" bIns="0" rtlCol="0" anchor="t">
            <a:spAutoFit/>
          </a:bodyPr>
          <a:lstStyle/>
          <a:p>
            <a:pPr algn="ctr">
              <a:lnSpc>
                <a:spcPts val="2716"/>
              </a:lnSpc>
              <a:spcBef>
                <a:spcPct val="0"/>
              </a:spcBef>
            </a:pPr>
            <a:r>
              <a:rPr lang="en-US" sz="1940" b="1">
                <a:solidFill>
                  <a:srgbClr val="C1FF72"/>
                </a:solidFill>
                <a:latin typeface="Muli Bold"/>
                <a:ea typeface="Muli Bold"/>
                <a:cs typeface="Muli Bold"/>
                <a:sym typeface="Muli Bold"/>
              </a:rPr>
              <a:t>Kali Linux</a:t>
            </a:r>
          </a:p>
        </p:txBody>
      </p:sp>
      <p:sp>
        <p:nvSpPr>
          <p:cNvPr id="9" name="TextBox 9"/>
          <p:cNvSpPr txBox="1"/>
          <p:nvPr/>
        </p:nvSpPr>
        <p:spPr>
          <a:xfrm>
            <a:off x="9144000" y="5025770"/>
            <a:ext cx="6427504" cy="1712842"/>
          </a:xfrm>
          <a:prstGeom prst="rect">
            <a:avLst/>
          </a:prstGeom>
        </p:spPr>
        <p:txBody>
          <a:bodyPr lIns="0" tIns="0" rIns="0" bIns="0" rtlCol="0" anchor="t">
            <a:spAutoFit/>
          </a:bodyPr>
          <a:lstStyle/>
          <a:p>
            <a:pPr marL="418902" lvl="1" indent="-209451" algn="just">
              <a:lnSpc>
                <a:spcPts val="2716"/>
              </a:lnSpc>
              <a:buFont typeface="Arial"/>
              <a:buChar char="•"/>
            </a:pPr>
            <a:r>
              <a:rPr lang="en-US" sz="1940">
                <a:solidFill>
                  <a:srgbClr val="C1FF72"/>
                </a:solidFill>
                <a:latin typeface="Muli"/>
                <a:ea typeface="Muli"/>
                <a:cs typeface="Muli"/>
                <a:sym typeface="Muli"/>
              </a:rPr>
              <a:t>Zphisher is an advanced phishing toolkit.</a:t>
            </a:r>
          </a:p>
          <a:p>
            <a:pPr marL="418902" lvl="1" indent="-209451" algn="just">
              <a:lnSpc>
                <a:spcPts val="2716"/>
              </a:lnSpc>
              <a:buFont typeface="Arial"/>
              <a:buChar char="•"/>
            </a:pPr>
            <a:r>
              <a:rPr lang="en-US" sz="1940">
                <a:solidFill>
                  <a:srgbClr val="C1FF72"/>
                </a:solidFill>
                <a:latin typeface="Muli"/>
                <a:ea typeface="Muli"/>
                <a:cs typeface="Muli"/>
                <a:sym typeface="Muli"/>
              </a:rPr>
              <a:t>It automates the process of creating fake login pages for various platforms (e.g., Facebook, Gmail, Instagram).</a:t>
            </a:r>
          </a:p>
          <a:p>
            <a:pPr algn="just">
              <a:lnSpc>
                <a:spcPts val="2716"/>
              </a:lnSpc>
              <a:spcBef>
                <a:spcPct val="0"/>
              </a:spcBef>
            </a:pPr>
            <a:endParaRPr lang="en-US" sz="1940">
              <a:solidFill>
                <a:srgbClr val="C1FF72"/>
              </a:solidFill>
              <a:latin typeface="Muli"/>
              <a:ea typeface="Muli"/>
              <a:cs typeface="Muli"/>
              <a:sym typeface="Muli"/>
            </a:endParaRPr>
          </a:p>
        </p:txBody>
      </p:sp>
      <p:sp>
        <p:nvSpPr>
          <p:cNvPr id="10" name="TextBox 10"/>
          <p:cNvSpPr txBox="1"/>
          <p:nvPr/>
        </p:nvSpPr>
        <p:spPr>
          <a:xfrm>
            <a:off x="11107108" y="4562949"/>
            <a:ext cx="2501289" cy="341242"/>
          </a:xfrm>
          <a:prstGeom prst="rect">
            <a:avLst/>
          </a:prstGeom>
        </p:spPr>
        <p:txBody>
          <a:bodyPr lIns="0" tIns="0" rIns="0" bIns="0" rtlCol="0" anchor="t">
            <a:spAutoFit/>
          </a:bodyPr>
          <a:lstStyle/>
          <a:p>
            <a:pPr algn="ctr">
              <a:lnSpc>
                <a:spcPts val="2716"/>
              </a:lnSpc>
              <a:spcBef>
                <a:spcPct val="0"/>
              </a:spcBef>
            </a:pPr>
            <a:r>
              <a:rPr lang="en-US" sz="1940" b="1">
                <a:solidFill>
                  <a:srgbClr val="C1FF72"/>
                </a:solidFill>
                <a:latin typeface="Muli Bold"/>
                <a:ea typeface="Muli Bold"/>
                <a:cs typeface="Muli Bold"/>
                <a:sym typeface="Muli Bold"/>
              </a:rPr>
              <a:t>Zphisher</a:t>
            </a:r>
          </a:p>
        </p:txBody>
      </p:sp>
      <p:sp>
        <p:nvSpPr>
          <p:cNvPr id="11" name="TextBox 11"/>
          <p:cNvSpPr txBox="1"/>
          <p:nvPr/>
        </p:nvSpPr>
        <p:spPr>
          <a:xfrm>
            <a:off x="1852386" y="7971104"/>
            <a:ext cx="6357967" cy="2055742"/>
          </a:xfrm>
          <a:prstGeom prst="rect">
            <a:avLst/>
          </a:prstGeom>
        </p:spPr>
        <p:txBody>
          <a:bodyPr lIns="0" tIns="0" rIns="0" bIns="0" rtlCol="0" anchor="t">
            <a:spAutoFit/>
          </a:bodyPr>
          <a:lstStyle/>
          <a:p>
            <a:pPr marL="418902" lvl="1" indent="-209451" algn="just">
              <a:lnSpc>
                <a:spcPts val="2716"/>
              </a:lnSpc>
              <a:buFont typeface="Arial"/>
              <a:buChar char="•"/>
            </a:pPr>
            <a:r>
              <a:rPr lang="en-US" sz="1940">
                <a:solidFill>
                  <a:srgbClr val="C1FF72"/>
                </a:solidFill>
                <a:latin typeface="Muli"/>
                <a:ea typeface="Muli"/>
                <a:cs typeface="Muli"/>
                <a:sym typeface="Muli"/>
              </a:rPr>
              <a:t>Serveo is used to expose local servers to the internet through SSH tunneling.</a:t>
            </a:r>
          </a:p>
          <a:p>
            <a:pPr marL="418902" lvl="1" indent="-209451" algn="just">
              <a:lnSpc>
                <a:spcPts val="2716"/>
              </a:lnSpc>
              <a:buFont typeface="Arial"/>
              <a:buChar char="•"/>
            </a:pPr>
            <a:r>
              <a:rPr lang="en-US" sz="1940">
                <a:solidFill>
                  <a:srgbClr val="C1FF72"/>
                </a:solidFill>
                <a:latin typeface="Muli"/>
                <a:ea typeface="Muli"/>
                <a:cs typeface="Muli"/>
                <a:sym typeface="Muli"/>
              </a:rPr>
              <a:t>It helps in generating a public URL from a localhost site, allowing the phishing site hosted locally to be accessed remotely.</a:t>
            </a:r>
          </a:p>
          <a:p>
            <a:pPr algn="just">
              <a:lnSpc>
                <a:spcPts val="2716"/>
              </a:lnSpc>
              <a:spcBef>
                <a:spcPct val="0"/>
              </a:spcBef>
            </a:pPr>
            <a:endParaRPr lang="en-US" sz="1940">
              <a:solidFill>
                <a:srgbClr val="C1FF72"/>
              </a:solidFill>
              <a:latin typeface="Muli"/>
              <a:ea typeface="Muli"/>
              <a:cs typeface="Muli"/>
              <a:sym typeface="Muli"/>
            </a:endParaRPr>
          </a:p>
        </p:txBody>
      </p:sp>
      <p:sp>
        <p:nvSpPr>
          <p:cNvPr id="12" name="TextBox 12"/>
          <p:cNvSpPr txBox="1"/>
          <p:nvPr/>
        </p:nvSpPr>
        <p:spPr>
          <a:xfrm>
            <a:off x="3741167" y="7230029"/>
            <a:ext cx="2501289" cy="341242"/>
          </a:xfrm>
          <a:prstGeom prst="rect">
            <a:avLst/>
          </a:prstGeom>
        </p:spPr>
        <p:txBody>
          <a:bodyPr lIns="0" tIns="0" rIns="0" bIns="0" rtlCol="0" anchor="t">
            <a:spAutoFit/>
          </a:bodyPr>
          <a:lstStyle/>
          <a:p>
            <a:pPr algn="ctr">
              <a:lnSpc>
                <a:spcPts val="2716"/>
              </a:lnSpc>
              <a:spcBef>
                <a:spcPct val="0"/>
              </a:spcBef>
            </a:pPr>
            <a:r>
              <a:rPr lang="en-US" sz="1940" b="1">
                <a:solidFill>
                  <a:srgbClr val="C1FF72"/>
                </a:solidFill>
                <a:latin typeface="Muli Bold"/>
                <a:ea typeface="Muli Bold"/>
                <a:cs typeface="Muli Bold"/>
                <a:sym typeface="Muli Bold"/>
              </a:rPr>
              <a:t>Serveo</a:t>
            </a:r>
          </a:p>
        </p:txBody>
      </p:sp>
      <p:sp>
        <p:nvSpPr>
          <p:cNvPr id="13" name="TextBox 13"/>
          <p:cNvSpPr txBox="1"/>
          <p:nvPr/>
        </p:nvSpPr>
        <p:spPr>
          <a:xfrm>
            <a:off x="9246535" y="7971104"/>
            <a:ext cx="6324969" cy="1712842"/>
          </a:xfrm>
          <a:prstGeom prst="rect">
            <a:avLst/>
          </a:prstGeom>
        </p:spPr>
        <p:txBody>
          <a:bodyPr lIns="0" tIns="0" rIns="0" bIns="0" rtlCol="0" anchor="t">
            <a:spAutoFit/>
          </a:bodyPr>
          <a:lstStyle/>
          <a:p>
            <a:pPr marL="418902" lvl="1" indent="-209451" algn="just">
              <a:lnSpc>
                <a:spcPts val="2716"/>
              </a:lnSpc>
              <a:buFont typeface="Arial"/>
              <a:buChar char="•"/>
            </a:pPr>
            <a:r>
              <a:rPr lang="en-US" sz="1940">
                <a:solidFill>
                  <a:srgbClr val="C1FF72"/>
                </a:solidFill>
                <a:latin typeface="Muli"/>
                <a:ea typeface="Muli"/>
                <a:cs typeface="Muli"/>
                <a:sym typeface="Muli"/>
              </a:rPr>
              <a:t>Gmail is used to send phishing emails containing the malicious link.</a:t>
            </a:r>
          </a:p>
          <a:p>
            <a:pPr marL="418902" lvl="1" indent="-209451" algn="just">
              <a:lnSpc>
                <a:spcPts val="2716"/>
              </a:lnSpc>
              <a:buFont typeface="Arial"/>
              <a:buChar char="•"/>
            </a:pPr>
            <a:r>
              <a:rPr lang="en-US" sz="1940">
                <a:solidFill>
                  <a:srgbClr val="C1FF72"/>
                </a:solidFill>
                <a:latin typeface="Muli"/>
                <a:ea typeface="Muli"/>
                <a:cs typeface="Muli"/>
                <a:sym typeface="Muli"/>
              </a:rPr>
              <a:t>It acts as a communication channel between the attacker (researcher) and the simulated victim.</a:t>
            </a:r>
          </a:p>
          <a:p>
            <a:pPr algn="just">
              <a:lnSpc>
                <a:spcPts val="2716"/>
              </a:lnSpc>
              <a:spcBef>
                <a:spcPct val="0"/>
              </a:spcBef>
            </a:pPr>
            <a:endParaRPr lang="en-US" sz="1940">
              <a:solidFill>
                <a:srgbClr val="C1FF72"/>
              </a:solidFill>
              <a:latin typeface="Muli"/>
              <a:ea typeface="Muli"/>
              <a:cs typeface="Muli"/>
              <a:sym typeface="Muli"/>
            </a:endParaRPr>
          </a:p>
        </p:txBody>
      </p:sp>
      <p:sp>
        <p:nvSpPr>
          <p:cNvPr id="14" name="TextBox 14"/>
          <p:cNvSpPr txBox="1"/>
          <p:nvPr/>
        </p:nvSpPr>
        <p:spPr>
          <a:xfrm>
            <a:off x="11107108" y="7230029"/>
            <a:ext cx="2501289" cy="341242"/>
          </a:xfrm>
          <a:prstGeom prst="rect">
            <a:avLst/>
          </a:prstGeom>
        </p:spPr>
        <p:txBody>
          <a:bodyPr lIns="0" tIns="0" rIns="0" bIns="0" rtlCol="0" anchor="t">
            <a:spAutoFit/>
          </a:bodyPr>
          <a:lstStyle/>
          <a:p>
            <a:pPr algn="ctr">
              <a:lnSpc>
                <a:spcPts val="2716"/>
              </a:lnSpc>
              <a:spcBef>
                <a:spcPct val="0"/>
              </a:spcBef>
            </a:pPr>
            <a:r>
              <a:rPr lang="en-US" sz="1940" b="1">
                <a:solidFill>
                  <a:srgbClr val="C1FF72"/>
                </a:solidFill>
                <a:latin typeface="Muli Bold"/>
                <a:ea typeface="Muli Bold"/>
                <a:cs typeface="Muli Bold"/>
                <a:sym typeface="Muli Bold"/>
              </a:rPr>
              <a:t>Gmail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Freeform 2"/>
          <p:cNvSpPr/>
          <p:nvPr/>
        </p:nvSpPr>
        <p:spPr>
          <a:xfrm>
            <a:off x="784649" y="3356009"/>
            <a:ext cx="16659414" cy="4427344"/>
          </a:xfrm>
          <a:custGeom>
            <a:avLst/>
            <a:gdLst/>
            <a:ahLst/>
            <a:cxnLst/>
            <a:rect l="l" t="t" r="r" b="b"/>
            <a:pathLst>
              <a:path w="16659414" h="4427344">
                <a:moveTo>
                  <a:pt x="0" y="0"/>
                </a:moveTo>
                <a:lnTo>
                  <a:pt x="16659414" y="0"/>
                </a:lnTo>
                <a:lnTo>
                  <a:pt x="16659414" y="4427344"/>
                </a:lnTo>
                <a:lnTo>
                  <a:pt x="0" y="4427344"/>
                </a:lnTo>
                <a:lnTo>
                  <a:pt x="0" y="0"/>
                </a:lnTo>
                <a:close/>
              </a:path>
            </a:pathLst>
          </a:custGeom>
          <a:blipFill>
            <a:blip r:embed="rId2"/>
            <a:stretch>
              <a:fillRect/>
            </a:stretch>
          </a:blipFill>
        </p:spPr>
      </p:sp>
      <p:sp>
        <p:nvSpPr>
          <p:cNvPr id="3" name="TextBox 3"/>
          <p:cNvSpPr txBox="1"/>
          <p:nvPr/>
        </p:nvSpPr>
        <p:spPr>
          <a:xfrm>
            <a:off x="2906801" y="904875"/>
            <a:ext cx="12415111" cy="1196799"/>
          </a:xfrm>
          <a:prstGeom prst="rect">
            <a:avLst/>
          </a:prstGeom>
        </p:spPr>
        <p:txBody>
          <a:bodyPr lIns="0" tIns="0" rIns="0" bIns="0" rtlCol="0" anchor="t">
            <a:spAutoFit/>
          </a:bodyPr>
          <a:lstStyle/>
          <a:p>
            <a:pPr algn="ctr">
              <a:lnSpc>
                <a:spcPts val="8934"/>
              </a:lnSpc>
            </a:pPr>
            <a:r>
              <a:rPr lang="en-US" sz="6381" b="1">
                <a:solidFill>
                  <a:srgbClr val="C1FF72"/>
                </a:solidFill>
                <a:latin typeface="Araboto Bold"/>
                <a:ea typeface="Araboto Bold"/>
                <a:cs typeface="Araboto Bold"/>
                <a:sym typeface="Araboto Bold"/>
              </a:rPr>
              <a:t>Flow Of The Project</a:t>
            </a:r>
          </a:p>
        </p:txBody>
      </p:sp>
      <p:sp>
        <p:nvSpPr>
          <p:cNvPr id="4" name="Freeform 4"/>
          <p:cNvSpPr/>
          <p:nvPr/>
        </p:nvSpPr>
        <p:spPr>
          <a:xfrm>
            <a:off x="15725881" y="383493"/>
            <a:ext cx="1718181" cy="1718181"/>
          </a:xfrm>
          <a:custGeom>
            <a:avLst/>
            <a:gdLst/>
            <a:ahLst/>
            <a:cxnLst/>
            <a:rect l="l" t="t" r="r" b="b"/>
            <a:pathLst>
              <a:path w="1718181" h="1718181">
                <a:moveTo>
                  <a:pt x="0" y="0"/>
                </a:moveTo>
                <a:lnTo>
                  <a:pt x="1718182" y="0"/>
                </a:lnTo>
                <a:lnTo>
                  <a:pt x="1718182" y="1718181"/>
                </a:lnTo>
                <a:lnTo>
                  <a:pt x="0" y="17181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784649" y="8198533"/>
            <a:ext cx="1718181" cy="1718181"/>
          </a:xfrm>
          <a:custGeom>
            <a:avLst/>
            <a:gdLst/>
            <a:ahLst/>
            <a:cxnLst/>
            <a:rect l="l" t="t" r="r" b="b"/>
            <a:pathLst>
              <a:path w="1718181" h="1718181">
                <a:moveTo>
                  <a:pt x="0" y="0"/>
                </a:moveTo>
                <a:lnTo>
                  <a:pt x="1718182" y="0"/>
                </a:lnTo>
                <a:lnTo>
                  <a:pt x="1718182" y="1718182"/>
                </a:lnTo>
                <a:lnTo>
                  <a:pt x="0" y="17181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Freeform 2"/>
          <p:cNvSpPr/>
          <p:nvPr/>
        </p:nvSpPr>
        <p:spPr>
          <a:xfrm>
            <a:off x="-725701" y="-1028700"/>
            <a:ext cx="6191518" cy="7260842"/>
          </a:xfrm>
          <a:custGeom>
            <a:avLst/>
            <a:gdLst/>
            <a:ahLst/>
            <a:cxnLst/>
            <a:rect l="l" t="t" r="r" b="b"/>
            <a:pathLst>
              <a:path w="6191518" h="7260842">
                <a:moveTo>
                  <a:pt x="0" y="0"/>
                </a:moveTo>
                <a:lnTo>
                  <a:pt x="6191518" y="0"/>
                </a:lnTo>
                <a:lnTo>
                  <a:pt x="6191518" y="7260842"/>
                </a:lnTo>
                <a:lnTo>
                  <a:pt x="0" y="726084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1693955" y="8870511"/>
            <a:ext cx="7315200" cy="2832977"/>
          </a:xfrm>
          <a:custGeom>
            <a:avLst/>
            <a:gdLst/>
            <a:ahLst/>
            <a:cxnLst/>
            <a:rect l="l" t="t" r="r" b="b"/>
            <a:pathLst>
              <a:path w="7315200" h="2832977">
                <a:moveTo>
                  <a:pt x="0" y="0"/>
                </a:moveTo>
                <a:lnTo>
                  <a:pt x="7315200" y="0"/>
                </a:lnTo>
                <a:lnTo>
                  <a:pt x="7315200" y="2832978"/>
                </a:lnTo>
                <a:lnTo>
                  <a:pt x="0" y="28329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89977" y="1605159"/>
            <a:ext cx="2418677" cy="2418677"/>
          </a:xfrm>
          <a:custGeom>
            <a:avLst/>
            <a:gdLst/>
            <a:ahLst/>
            <a:cxnLst/>
            <a:rect l="l" t="t" r="r" b="b"/>
            <a:pathLst>
              <a:path w="2418677" h="2418677">
                <a:moveTo>
                  <a:pt x="0" y="0"/>
                </a:moveTo>
                <a:lnTo>
                  <a:pt x="2418677" y="0"/>
                </a:lnTo>
                <a:lnTo>
                  <a:pt x="2418677" y="2418677"/>
                </a:lnTo>
                <a:lnTo>
                  <a:pt x="0" y="24186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9783755" y="1413712"/>
            <a:ext cx="8504245" cy="8819924"/>
          </a:xfrm>
          <a:custGeom>
            <a:avLst/>
            <a:gdLst/>
            <a:ahLst/>
            <a:cxnLst/>
            <a:rect l="l" t="t" r="r" b="b"/>
            <a:pathLst>
              <a:path w="8504245" h="8819924">
                <a:moveTo>
                  <a:pt x="0" y="0"/>
                </a:moveTo>
                <a:lnTo>
                  <a:pt x="8504245" y="0"/>
                </a:lnTo>
                <a:lnTo>
                  <a:pt x="8504245" y="8819924"/>
                </a:lnTo>
                <a:lnTo>
                  <a:pt x="0" y="8819924"/>
                </a:lnTo>
                <a:lnTo>
                  <a:pt x="0" y="0"/>
                </a:lnTo>
                <a:close/>
              </a:path>
            </a:pathLst>
          </a:custGeom>
          <a:blipFill>
            <a:blip r:embed="rId8"/>
            <a:stretch>
              <a:fillRect l="-71" t="-202" r="-48388"/>
            </a:stretch>
          </a:blipFill>
        </p:spPr>
      </p:sp>
      <p:sp>
        <p:nvSpPr>
          <p:cNvPr id="6" name="TextBox 6"/>
          <p:cNvSpPr txBox="1"/>
          <p:nvPr/>
        </p:nvSpPr>
        <p:spPr>
          <a:xfrm>
            <a:off x="2187792" y="408360"/>
            <a:ext cx="12415111" cy="1196799"/>
          </a:xfrm>
          <a:prstGeom prst="rect">
            <a:avLst/>
          </a:prstGeom>
        </p:spPr>
        <p:txBody>
          <a:bodyPr lIns="0" tIns="0" rIns="0" bIns="0" rtlCol="0" anchor="t">
            <a:spAutoFit/>
          </a:bodyPr>
          <a:lstStyle/>
          <a:p>
            <a:pPr algn="ctr">
              <a:lnSpc>
                <a:spcPts val="8934"/>
              </a:lnSpc>
            </a:pPr>
            <a:r>
              <a:rPr lang="en-US" sz="6381" b="1">
                <a:solidFill>
                  <a:srgbClr val="C1FF72"/>
                </a:solidFill>
                <a:latin typeface="Araboto Bold"/>
                <a:ea typeface="Araboto Bold"/>
                <a:cs typeface="Araboto Bold"/>
                <a:sym typeface="Araboto Bold"/>
              </a:rPr>
              <a:t>Steps</a:t>
            </a:r>
          </a:p>
        </p:txBody>
      </p:sp>
      <p:sp>
        <p:nvSpPr>
          <p:cNvPr id="7" name="TextBox 7"/>
          <p:cNvSpPr txBox="1"/>
          <p:nvPr/>
        </p:nvSpPr>
        <p:spPr>
          <a:xfrm>
            <a:off x="1787377" y="4664675"/>
            <a:ext cx="5472246" cy="2260848"/>
          </a:xfrm>
          <a:prstGeom prst="rect">
            <a:avLst/>
          </a:prstGeom>
        </p:spPr>
        <p:txBody>
          <a:bodyPr lIns="0" tIns="0" rIns="0" bIns="0" rtlCol="0" anchor="t">
            <a:spAutoFit/>
          </a:bodyPr>
          <a:lstStyle/>
          <a:p>
            <a:pPr algn="l">
              <a:lnSpc>
                <a:spcPts val="4536"/>
              </a:lnSpc>
            </a:pPr>
            <a:r>
              <a:rPr lang="en-US" sz="3240">
                <a:solidFill>
                  <a:srgbClr val="C1FF72"/>
                </a:solidFill>
                <a:latin typeface="Muli"/>
                <a:ea typeface="Muli"/>
                <a:cs typeface="Muli"/>
                <a:sym typeface="Muli"/>
              </a:rPr>
              <a:t>Use this command:</a:t>
            </a:r>
          </a:p>
          <a:p>
            <a:pPr algn="l">
              <a:lnSpc>
                <a:spcPts val="4536"/>
              </a:lnSpc>
            </a:pPr>
            <a:r>
              <a:rPr lang="en-US" sz="3240">
                <a:solidFill>
                  <a:srgbClr val="C1FF72"/>
                </a:solidFill>
                <a:latin typeface="Muli"/>
                <a:ea typeface="Muli"/>
                <a:cs typeface="Muli"/>
                <a:sym typeface="Muli"/>
              </a:rPr>
              <a:t>cd zphisher</a:t>
            </a:r>
          </a:p>
          <a:p>
            <a:pPr algn="just">
              <a:lnSpc>
                <a:spcPts val="4536"/>
              </a:lnSpc>
            </a:pPr>
            <a:r>
              <a:rPr lang="en-US" sz="3240">
                <a:solidFill>
                  <a:srgbClr val="C1FF72"/>
                </a:solidFill>
                <a:latin typeface="Muli"/>
                <a:ea typeface="Muli"/>
                <a:cs typeface="Muli"/>
                <a:sym typeface="Muli"/>
              </a:rPr>
              <a:t>bash zphisher.sh</a:t>
            </a:r>
          </a:p>
          <a:p>
            <a:pPr algn="just">
              <a:lnSpc>
                <a:spcPts val="4536"/>
              </a:lnSpc>
              <a:spcBef>
                <a:spcPct val="0"/>
              </a:spcBef>
            </a:pPr>
            <a:endParaRPr lang="en-US" sz="3240">
              <a:solidFill>
                <a:srgbClr val="C1FF72"/>
              </a:solidFill>
              <a:latin typeface="Muli"/>
              <a:ea typeface="Muli"/>
              <a:cs typeface="Muli"/>
              <a:sym typeface="Muli"/>
            </a:endParaRPr>
          </a:p>
        </p:txBody>
      </p:sp>
      <p:sp>
        <p:nvSpPr>
          <p:cNvPr id="8" name="TextBox 8"/>
          <p:cNvSpPr txBox="1"/>
          <p:nvPr/>
        </p:nvSpPr>
        <p:spPr>
          <a:xfrm>
            <a:off x="1028700" y="2964072"/>
            <a:ext cx="8368199" cy="1095248"/>
          </a:xfrm>
          <a:prstGeom prst="rect">
            <a:avLst/>
          </a:prstGeom>
        </p:spPr>
        <p:txBody>
          <a:bodyPr lIns="0" tIns="0" rIns="0" bIns="0" rtlCol="0" anchor="t">
            <a:spAutoFit/>
          </a:bodyPr>
          <a:lstStyle/>
          <a:p>
            <a:pPr marL="1377443" lvl="1" indent="-688721" algn="ctr">
              <a:lnSpc>
                <a:spcPts val="8932"/>
              </a:lnSpc>
              <a:spcBef>
                <a:spcPct val="0"/>
              </a:spcBef>
              <a:buAutoNum type="arabicPeriod"/>
            </a:pPr>
            <a:r>
              <a:rPr lang="en-US" sz="6380" b="1">
                <a:solidFill>
                  <a:srgbClr val="C1FF72"/>
                </a:solidFill>
                <a:latin typeface="Muli Bold"/>
                <a:ea typeface="Muli Bold"/>
                <a:cs typeface="Muli Bold"/>
                <a:sym typeface="Muli Bold"/>
              </a:rPr>
              <a:t>Launch Zphisher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Freeform 2"/>
          <p:cNvSpPr/>
          <p:nvPr/>
        </p:nvSpPr>
        <p:spPr>
          <a:xfrm>
            <a:off x="11222016" y="-838239"/>
            <a:ext cx="11102929" cy="13020492"/>
          </a:xfrm>
          <a:custGeom>
            <a:avLst/>
            <a:gdLst/>
            <a:ahLst/>
            <a:cxnLst/>
            <a:rect l="l" t="t" r="r" b="b"/>
            <a:pathLst>
              <a:path w="11102929" h="13020492">
                <a:moveTo>
                  <a:pt x="0" y="0"/>
                </a:moveTo>
                <a:lnTo>
                  <a:pt x="11102928" y="0"/>
                </a:lnTo>
                <a:lnTo>
                  <a:pt x="11102928" y="13020492"/>
                </a:lnTo>
                <a:lnTo>
                  <a:pt x="0" y="1302049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0" y="6172200"/>
            <a:ext cx="920219" cy="4114800"/>
          </a:xfrm>
          <a:custGeom>
            <a:avLst/>
            <a:gdLst/>
            <a:ahLst/>
            <a:cxnLst/>
            <a:rect l="l" t="t" r="r" b="b"/>
            <a:pathLst>
              <a:path w="920219" h="4114800">
                <a:moveTo>
                  <a:pt x="0" y="0"/>
                </a:moveTo>
                <a:lnTo>
                  <a:pt x="920219" y="0"/>
                </a:lnTo>
                <a:lnTo>
                  <a:pt x="92021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V="1">
            <a:off x="16773480" y="-2057400"/>
            <a:ext cx="4122295" cy="4114800"/>
          </a:xfrm>
          <a:custGeom>
            <a:avLst/>
            <a:gdLst/>
            <a:ahLst/>
            <a:cxnLst/>
            <a:rect l="l" t="t" r="r" b="b"/>
            <a:pathLst>
              <a:path w="4122295" h="4114800">
                <a:moveTo>
                  <a:pt x="0" y="4114800"/>
                </a:moveTo>
                <a:lnTo>
                  <a:pt x="4122295" y="4114800"/>
                </a:lnTo>
                <a:lnTo>
                  <a:pt x="4122295"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427664" y="5143500"/>
            <a:ext cx="10815438" cy="3086100"/>
          </a:xfrm>
          <a:custGeom>
            <a:avLst/>
            <a:gdLst/>
            <a:ahLst/>
            <a:cxnLst/>
            <a:rect l="l" t="t" r="r" b="b"/>
            <a:pathLst>
              <a:path w="10815438" h="3086100">
                <a:moveTo>
                  <a:pt x="0" y="0"/>
                </a:moveTo>
                <a:lnTo>
                  <a:pt x="10815438" y="0"/>
                </a:lnTo>
                <a:lnTo>
                  <a:pt x="10815438" y="3086100"/>
                </a:lnTo>
                <a:lnTo>
                  <a:pt x="0" y="3086100"/>
                </a:lnTo>
                <a:lnTo>
                  <a:pt x="0" y="0"/>
                </a:lnTo>
                <a:close/>
              </a:path>
            </a:pathLst>
          </a:custGeom>
          <a:blipFill>
            <a:blip r:embed="rId8"/>
            <a:stretch>
              <a:fillRect b="-12360"/>
            </a:stretch>
          </a:blipFill>
        </p:spPr>
      </p:sp>
      <p:sp>
        <p:nvSpPr>
          <p:cNvPr id="6" name="TextBox 6"/>
          <p:cNvSpPr txBox="1"/>
          <p:nvPr/>
        </p:nvSpPr>
        <p:spPr>
          <a:xfrm>
            <a:off x="3427664" y="1857807"/>
            <a:ext cx="7847478" cy="893623"/>
          </a:xfrm>
          <a:prstGeom prst="rect">
            <a:avLst/>
          </a:prstGeom>
        </p:spPr>
        <p:txBody>
          <a:bodyPr lIns="0" tIns="0" rIns="0" bIns="0" rtlCol="0" anchor="t">
            <a:spAutoFit/>
          </a:bodyPr>
          <a:lstStyle/>
          <a:p>
            <a:pPr algn="l">
              <a:lnSpc>
                <a:spcPts val="5869"/>
              </a:lnSpc>
            </a:pPr>
            <a:r>
              <a:rPr lang="en-US" sz="6380" b="1">
                <a:solidFill>
                  <a:srgbClr val="C1FF72"/>
                </a:solidFill>
                <a:latin typeface="Araboto Bold"/>
                <a:ea typeface="Araboto Bold"/>
                <a:cs typeface="Araboto Bold"/>
                <a:sym typeface="Araboto Bold"/>
              </a:rPr>
              <a:t>2. Use Serveo :</a:t>
            </a:r>
          </a:p>
        </p:txBody>
      </p:sp>
      <p:sp>
        <p:nvSpPr>
          <p:cNvPr id="7" name="TextBox 7"/>
          <p:cNvSpPr txBox="1"/>
          <p:nvPr/>
        </p:nvSpPr>
        <p:spPr>
          <a:xfrm>
            <a:off x="3427664" y="3156764"/>
            <a:ext cx="5940102" cy="1524251"/>
          </a:xfrm>
          <a:prstGeom prst="rect">
            <a:avLst/>
          </a:prstGeom>
        </p:spPr>
        <p:txBody>
          <a:bodyPr lIns="0" tIns="0" rIns="0" bIns="0" rtlCol="0" anchor="t">
            <a:spAutoFit/>
          </a:bodyPr>
          <a:lstStyle/>
          <a:p>
            <a:pPr algn="just">
              <a:lnSpc>
                <a:spcPts val="4536"/>
              </a:lnSpc>
            </a:pPr>
            <a:r>
              <a:rPr lang="en-US" sz="3240">
                <a:solidFill>
                  <a:srgbClr val="C1FF72"/>
                </a:solidFill>
                <a:latin typeface="Muli"/>
                <a:ea typeface="Muli"/>
                <a:cs typeface="Muli"/>
                <a:sym typeface="Muli"/>
              </a:rPr>
              <a:t>Use this command:</a:t>
            </a:r>
          </a:p>
          <a:p>
            <a:pPr algn="just">
              <a:lnSpc>
                <a:spcPts val="3836"/>
              </a:lnSpc>
            </a:pPr>
            <a:r>
              <a:rPr lang="en-US" sz="2740">
                <a:solidFill>
                  <a:srgbClr val="C1FF72"/>
                </a:solidFill>
                <a:latin typeface="Muli"/>
                <a:ea typeface="Muli"/>
                <a:cs typeface="Muli"/>
                <a:sym typeface="Muli"/>
              </a:rPr>
              <a:t>ssh -R 80:localhost:8080 serveo.net</a:t>
            </a:r>
          </a:p>
          <a:p>
            <a:pPr algn="just">
              <a:lnSpc>
                <a:spcPts val="3836"/>
              </a:lnSpc>
              <a:spcBef>
                <a:spcPct val="0"/>
              </a:spcBef>
            </a:pPr>
            <a:endParaRPr lang="en-US" sz="2740">
              <a:solidFill>
                <a:srgbClr val="C1FF72"/>
              </a:solidFill>
              <a:latin typeface="Muli"/>
              <a:ea typeface="Muli"/>
              <a:cs typeface="Muli"/>
              <a:sym typeface="Mul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Freeform 2"/>
          <p:cNvSpPr/>
          <p:nvPr/>
        </p:nvSpPr>
        <p:spPr>
          <a:xfrm>
            <a:off x="-3621693" y="-832359"/>
            <a:ext cx="11102929" cy="13020492"/>
          </a:xfrm>
          <a:custGeom>
            <a:avLst/>
            <a:gdLst/>
            <a:ahLst/>
            <a:cxnLst/>
            <a:rect l="l" t="t" r="r" b="b"/>
            <a:pathLst>
              <a:path w="11102929" h="13020492">
                <a:moveTo>
                  <a:pt x="0" y="0"/>
                </a:moveTo>
                <a:lnTo>
                  <a:pt x="11102929" y="0"/>
                </a:lnTo>
                <a:lnTo>
                  <a:pt x="11102929" y="13020492"/>
                </a:lnTo>
                <a:lnTo>
                  <a:pt x="0" y="1302049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84958" y="1825209"/>
            <a:ext cx="7090280" cy="3625582"/>
            <a:chOff x="0" y="0"/>
            <a:chExt cx="1527578" cy="781120"/>
          </a:xfrm>
        </p:grpSpPr>
        <p:sp>
          <p:nvSpPr>
            <p:cNvPr id="4" name="Freeform 4"/>
            <p:cNvSpPr/>
            <p:nvPr/>
          </p:nvSpPr>
          <p:spPr>
            <a:xfrm>
              <a:off x="0" y="0"/>
              <a:ext cx="1527578" cy="781120"/>
            </a:xfrm>
            <a:custGeom>
              <a:avLst/>
              <a:gdLst/>
              <a:ahLst/>
              <a:cxnLst/>
              <a:rect l="l" t="t" r="r" b="b"/>
              <a:pathLst>
                <a:path w="1527578" h="781120">
                  <a:moveTo>
                    <a:pt x="25114" y="0"/>
                  </a:moveTo>
                  <a:lnTo>
                    <a:pt x="1502464" y="0"/>
                  </a:lnTo>
                  <a:cubicBezTo>
                    <a:pt x="1516334" y="0"/>
                    <a:pt x="1527578" y="11244"/>
                    <a:pt x="1527578" y="25114"/>
                  </a:cubicBezTo>
                  <a:lnTo>
                    <a:pt x="1527578" y="756006"/>
                  </a:lnTo>
                  <a:cubicBezTo>
                    <a:pt x="1527578" y="762667"/>
                    <a:pt x="1524932" y="769055"/>
                    <a:pt x="1520222" y="773764"/>
                  </a:cubicBezTo>
                  <a:cubicBezTo>
                    <a:pt x="1515513" y="778474"/>
                    <a:pt x="1509125" y="781120"/>
                    <a:pt x="1502464" y="781120"/>
                  </a:cubicBezTo>
                  <a:lnTo>
                    <a:pt x="25114" y="781120"/>
                  </a:lnTo>
                  <a:cubicBezTo>
                    <a:pt x="11244" y="781120"/>
                    <a:pt x="0" y="769876"/>
                    <a:pt x="0" y="756006"/>
                  </a:cubicBezTo>
                  <a:lnTo>
                    <a:pt x="0" y="25114"/>
                  </a:lnTo>
                  <a:cubicBezTo>
                    <a:pt x="0" y="11244"/>
                    <a:pt x="11244" y="0"/>
                    <a:pt x="25114" y="0"/>
                  </a:cubicBezTo>
                  <a:close/>
                </a:path>
              </a:pathLst>
            </a:custGeom>
            <a:blipFill>
              <a:blip r:embed="rId4"/>
              <a:stretch>
                <a:fillRect t="-96671" b="-96671"/>
              </a:stretch>
            </a:blipFill>
            <a:ln w="19050" cap="rnd">
              <a:solidFill>
                <a:srgbClr val="C1FF72"/>
              </a:solidFill>
              <a:prstDash val="solid"/>
              <a:round/>
            </a:ln>
          </p:spPr>
        </p:sp>
      </p:grpSp>
      <p:sp>
        <p:nvSpPr>
          <p:cNvPr id="5" name="Freeform 5"/>
          <p:cNvSpPr/>
          <p:nvPr/>
        </p:nvSpPr>
        <p:spPr>
          <a:xfrm>
            <a:off x="7327021" y="469619"/>
            <a:ext cx="2296434" cy="2267206"/>
          </a:xfrm>
          <a:custGeom>
            <a:avLst/>
            <a:gdLst/>
            <a:ahLst/>
            <a:cxnLst/>
            <a:rect l="l" t="t" r="r" b="b"/>
            <a:pathLst>
              <a:path w="2296434" h="2267206">
                <a:moveTo>
                  <a:pt x="0" y="0"/>
                </a:moveTo>
                <a:lnTo>
                  <a:pt x="2296434" y="0"/>
                </a:lnTo>
                <a:lnTo>
                  <a:pt x="2296434" y="2267206"/>
                </a:lnTo>
                <a:lnTo>
                  <a:pt x="0" y="22672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384958" y="5775499"/>
            <a:ext cx="7090280" cy="3625582"/>
            <a:chOff x="0" y="0"/>
            <a:chExt cx="1527578" cy="781120"/>
          </a:xfrm>
        </p:grpSpPr>
        <p:sp>
          <p:nvSpPr>
            <p:cNvPr id="7" name="Freeform 7"/>
            <p:cNvSpPr/>
            <p:nvPr/>
          </p:nvSpPr>
          <p:spPr>
            <a:xfrm>
              <a:off x="0" y="0"/>
              <a:ext cx="1527578" cy="781120"/>
            </a:xfrm>
            <a:custGeom>
              <a:avLst/>
              <a:gdLst/>
              <a:ahLst/>
              <a:cxnLst/>
              <a:rect l="l" t="t" r="r" b="b"/>
              <a:pathLst>
                <a:path w="1527578" h="781120">
                  <a:moveTo>
                    <a:pt x="25114" y="0"/>
                  </a:moveTo>
                  <a:lnTo>
                    <a:pt x="1502464" y="0"/>
                  </a:lnTo>
                  <a:cubicBezTo>
                    <a:pt x="1516334" y="0"/>
                    <a:pt x="1527578" y="11244"/>
                    <a:pt x="1527578" y="25114"/>
                  </a:cubicBezTo>
                  <a:lnTo>
                    <a:pt x="1527578" y="756006"/>
                  </a:lnTo>
                  <a:cubicBezTo>
                    <a:pt x="1527578" y="762667"/>
                    <a:pt x="1524932" y="769055"/>
                    <a:pt x="1520222" y="773764"/>
                  </a:cubicBezTo>
                  <a:cubicBezTo>
                    <a:pt x="1515513" y="778474"/>
                    <a:pt x="1509125" y="781120"/>
                    <a:pt x="1502464" y="781120"/>
                  </a:cubicBezTo>
                  <a:lnTo>
                    <a:pt x="25114" y="781120"/>
                  </a:lnTo>
                  <a:cubicBezTo>
                    <a:pt x="11244" y="781120"/>
                    <a:pt x="0" y="769876"/>
                    <a:pt x="0" y="756006"/>
                  </a:cubicBezTo>
                  <a:lnTo>
                    <a:pt x="0" y="25114"/>
                  </a:lnTo>
                  <a:cubicBezTo>
                    <a:pt x="0" y="11244"/>
                    <a:pt x="11244" y="0"/>
                    <a:pt x="25114" y="0"/>
                  </a:cubicBezTo>
                  <a:close/>
                </a:path>
              </a:pathLst>
            </a:custGeom>
            <a:blipFill>
              <a:blip r:embed="rId7"/>
              <a:stretch>
                <a:fillRect t="-15187" b="-15187"/>
              </a:stretch>
            </a:blipFill>
            <a:ln w="19050" cap="rnd">
              <a:solidFill>
                <a:srgbClr val="C1FF72"/>
              </a:solidFill>
              <a:prstDash val="solid"/>
              <a:round/>
            </a:ln>
          </p:spPr>
        </p:sp>
      </p:grpSp>
      <p:sp>
        <p:nvSpPr>
          <p:cNvPr id="8" name="TextBox 8"/>
          <p:cNvSpPr txBox="1"/>
          <p:nvPr/>
        </p:nvSpPr>
        <p:spPr>
          <a:xfrm>
            <a:off x="9806862" y="2272830"/>
            <a:ext cx="6713871" cy="1731891"/>
          </a:xfrm>
          <a:prstGeom prst="rect">
            <a:avLst/>
          </a:prstGeom>
        </p:spPr>
        <p:txBody>
          <a:bodyPr lIns="0" tIns="0" rIns="0" bIns="0" rtlCol="0" anchor="t">
            <a:spAutoFit/>
          </a:bodyPr>
          <a:lstStyle/>
          <a:p>
            <a:pPr algn="l">
              <a:lnSpc>
                <a:spcPts val="5871"/>
              </a:lnSpc>
            </a:pPr>
            <a:r>
              <a:rPr lang="en-US" sz="6381" b="1">
                <a:solidFill>
                  <a:srgbClr val="C1FF72"/>
                </a:solidFill>
                <a:latin typeface="Araboto Bold"/>
                <a:ea typeface="Araboto Bold"/>
                <a:cs typeface="Araboto Bold"/>
                <a:sym typeface="Araboto Bold"/>
              </a:rPr>
              <a:t>3. Send Phishing Email</a:t>
            </a:r>
          </a:p>
        </p:txBody>
      </p:sp>
      <p:sp>
        <p:nvSpPr>
          <p:cNvPr id="9" name="TextBox 9"/>
          <p:cNvSpPr txBox="1"/>
          <p:nvPr/>
        </p:nvSpPr>
        <p:spPr>
          <a:xfrm>
            <a:off x="9144000" y="4282733"/>
            <a:ext cx="8614885" cy="5118348"/>
          </a:xfrm>
          <a:prstGeom prst="rect">
            <a:avLst/>
          </a:prstGeom>
        </p:spPr>
        <p:txBody>
          <a:bodyPr lIns="0" tIns="0" rIns="0" bIns="0" rtlCol="0" anchor="t">
            <a:spAutoFit/>
          </a:bodyPr>
          <a:lstStyle/>
          <a:p>
            <a:pPr algn="just">
              <a:lnSpc>
                <a:spcPts val="4536"/>
              </a:lnSpc>
            </a:pPr>
            <a:endParaRPr/>
          </a:p>
          <a:p>
            <a:pPr marL="699565" lvl="1" indent="-349782" algn="just">
              <a:lnSpc>
                <a:spcPts val="4536"/>
              </a:lnSpc>
              <a:buFont typeface="Arial"/>
              <a:buChar char="•"/>
            </a:pPr>
            <a:r>
              <a:rPr lang="en-US" sz="3240">
                <a:solidFill>
                  <a:srgbClr val="C1FF72"/>
                </a:solidFill>
                <a:latin typeface="Muli"/>
                <a:ea typeface="Muli"/>
                <a:cs typeface="Muli"/>
                <a:sym typeface="Muli"/>
              </a:rPr>
              <a:t>Write a realistic email template (e.g., “Security alert” or “Urgent login required”).</a:t>
            </a:r>
          </a:p>
          <a:p>
            <a:pPr marL="699565" lvl="1" indent="-349782" algn="just">
              <a:lnSpc>
                <a:spcPts val="4536"/>
              </a:lnSpc>
              <a:buFont typeface="Arial"/>
              <a:buChar char="•"/>
            </a:pPr>
            <a:r>
              <a:rPr lang="en-US" sz="3240">
                <a:solidFill>
                  <a:srgbClr val="C1FF72"/>
                </a:solidFill>
                <a:latin typeface="Muli"/>
                <a:ea typeface="Muli"/>
                <a:cs typeface="Muli"/>
                <a:sym typeface="Muli"/>
              </a:rPr>
              <a:t>Include the phishing link (public URL from Serveo).</a:t>
            </a:r>
          </a:p>
          <a:p>
            <a:pPr marL="699565" lvl="1" indent="-349782" algn="just">
              <a:lnSpc>
                <a:spcPts val="4536"/>
              </a:lnSpc>
              <a:spcBef>
                <a:spcPct val="0"/>
              </a:spcBef>
              <a:buFont typeface="Arial"/>
              <a:buChar char="•"/>
            </a:pPr>
            <a:r>
              <a:rPr lang="en-US" sz="3240">
                <a:solidFill>
                  <a:srgbClr val="C1FF72"/>
                </a:solidFill>
                <a:latin typeface="Muli"/>
                <a:ea typeface="Muli"/>
                <a:cs typeface="Muli"/>
                <a:sym typeface="Muli"/>
              </a:rPr>
              <a:t>Send email to yourself or another test email via Gmail.</a:t>
            </a:r>
          </a:p>
          <a:p>
            <a:pPr algn="just">
              <a:lnSpc>
                <a:spcPts val="4536"/>
              </a:lnSpc>
              <a:spcBef>
                <a:spcPct val="0"/>
              </a:spcBef>
            </a:pPr>
            <a:endParaRPr lang="en-US" sz="3240">
              <a:solidFill>
                <a:srgbClr val="C1FF72"/>
              </a:solidFill>
              <a:latin typeface="Muli"/>
              <a:ea typeface="Muli"/>
              <a:cs typeface="Muli"/>
              <a:sym typeface="Mul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43434"/>
        </a:solidFill>
        <a:effectLst/>
      </p:bgPr>
    </p:bg>
    <p:spTree>
      <p:nvGrpSpPr>
        <p:cNvPr id="1" name=""/>
        <p:cNvGrpSpPr/>
        <p:nvPr/>
      </p:nvGrpSpPr>
      <p:grpSpPr>
        <a:xfrm>
          <a:off x="0" y="0"/>
          <a:ext cx="0" cy="0"/>
          <a:chOff x="0" y="0"/>
          <a:chExt cx="0" cy="0"/>
        </a:xfrm>
      </p:grpSpPr>
      <p:sp>
        <p:nvSpPr>
          <p:cNvPr id="2" name="Freeform 2"/>
          <p:cNvSpPr/>
          <p:nvPr/>
        </p:nvSpPr>
        <p:spPr>
          <a:xfrm rot="-5400000">
            <a:off x="2152734" y="-9059871"/>
            <a:ext cx="15352824" cy="18004378"/>
          </a:xfrm>
          <a:custGeom>
            <a:avLst/>
            <a:gdLst/>
            <a:ahLst/>
            <a:cxnLst/>
            <a:rect l="l" t="t" r="r" b="b"/>
            <a:pathLst>
              <a:path w="15352824" h="18004378">
                <a:moveTo>
                  <a:pt x="0" y="0"/>
                </a:moveTo>
                <a:lnTo>
                  <a:pt x="15352824" y="0"/>
                </a:lnTo>
                <a:lnTo>
                  <a:pt x="15352824" y="18004377"/>
                </a:lnTo>
                <a:lnTo>
                  <a:pt x="0" y="18004377"/>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2081827" y="2378913"/>
            <a:ext cx="3952615" cy="1530740"/>
          </a:xfrm>
          <a:custGeom>
            <a:avLst/>
            <a:gdLst/>
            <a:ahLst/>
            <a:cxnLst/>
            <a:rect l="l" t="t" r="r" b="b"/>
            <a:pathLst>
              <a:path w="3952615" h="1530740">
                <a:moveTo>
                  <a:pt x="0" y="0"/>
                </a:moveTo>
                <a:lnTo>
                  <a:pt x="3952616" y="0"/>
                </a:lnTo>
                <a:lnTo>
                  <a:pt x="3952616" y="1530740"/>
                </a:lnTo>
                <a:lnTo>
                  <a:pt x="0" y="15307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253557" y="1130683"/>
            <a:ext cx="7090280" cy="3625582"/>
            <a:chOff x="0" y="0"/>
            <a:chExt cx="1527578" cy="781120"/>
          </a:xfrm>
        </p:grpSpPr>
        <p:sp>
          <p:nvSpPr>
            <p:cNvPr id="5" name="Freeform 5"/>
            <p:cNvSpPr/>
            <p:nvPr/>
          </p:nvSpPr>
          <p:spPr>
            <a:xfrm>
              <a:off x="0" y="0"/>
              <a:ext cx="1527578" cy="781120"/>
            </a:xfrm>
            <a:custGeom>
              <a:avLst/>
              <a:gdLst/>
              <a:ahLst/>
              <a:cxnLst/>
              <a:rect l="l" t="t" r="r" b="b"/>
              <a:pathLst>
                <a:path w="1527578" h="781120">
                  <a:moveTo>
                    <a:pt x="25114" y="0"/>
                  </a:moveTo>
                  <a:lnTo>
                    <a:pt x="1502464" y="0"/>
                  </a:lnTo>
                  <a:cubicBezTo>
                    <a:pt x="1516334" y="0"/>
                    <a:pt x="1527578" y="11244"/>
                    <a:pt x="1527578" y="25114"/>
                  </a:cubicBezTo>
                  <a:lnTo>
                    <a:pt x="1527578" y="756006"/>
                  </a:lnTo>
                  <a:cubicBezTo>
                    <a:pt x="1527578" y="762667"/>
                    <a:pt x="1524932" y="769055"/>
                    <a:pt x="1520222" y="773764"/>
                  </a:cubicBezTo>
                  <a:cubicBezTo>
                    <a:pt x="1515513" y="778474"/>
                    <a:pt x="1509125" y="781120"/>
                    <a:pt x="1502464" y="781120"/>
                  </a:cubicBezTo>
                  <a:lnTo>
                    <a:pt x="25114" y="781120"/>
                  </a:lnTo>
                  <a:cubicBezTo>
                    <a:pt x="11244" y="781120"/>
                    <a:pt x="0" y="769876"/>
                    <a:pt x="0" y="756006"/>
                  </a:cubicBezTo>
                  <a:lnTo>
                    <a:pt x="0" y="25114"/>
                  </a:lnTo>
                  <a:cubicBezTo>
                    <a:pt x="0" y="11244"/>
                    <a:pt x="11244" y="0"/>
                    <a:pt x="25114" y="0"/>
                  </a:cubicBezTo>
                  <a:close/>
                </a:path>
              </a:pathLst>
            </a:custGeom>
            <a:blipFill>
              <a:blip r:embed="rId6"/>
              <a:stretch>
                <a:fillRect t="-15228" b="-15228"/>
              </a:stretch>
            </a:blipFill>
            <a:ln w="19050" cap="rnd">
              <a:solidFill>
                <a:srgbClr val="C1FF72"/>
              </a:solidFill>
              <a:prstDash val="solid"/>
              <a:round/>
            </a:ln>
          </p:spPr>
        </p:sp>
      </p:grpSp>
      <p:sp>
        <p:nvSpPr>
          <p:cNvPr id="6" name="TextBox 6"/>
          <p:cNvSpPr txBox="1"/>
          <p:nvPr/>
        </p:nvSpPr>
        <p:spPr>
          <a:xfrm>
            <a:off x="2253557" y="5814823"/>
            <a:ext cx="6713871" cy="1731891"/>
          </a:xfrm>
          <a:prstGeom prst="rect">
            <a:avLst/>
          </a:prstGeom>
        </p:spPr>
        <p:txBody>
          <a:bodyPr lIns="0" tIns="0" rIns="0" bIns="0" rtlCol="0" anchor="t">
            <a:spAutoFit/>
          </a:bodyPr>
          <a:lstStyle/>
          <a:p>
            <a:pPr algn="l">
              <a:lnSpc>
                <a:spcPts val="5871"/>
              </a:lnSpc>
            </a:pPr>
            <a:r>
              <a:rPr lang="en-US" sz="6381" b="1">
                <a:solidFill>
                  <a:srgbClr val="C1FF72"/>
                </a:solidFill>
                <a:latin typeface="Araboto Bold"/>
                <a:ea typeface="Araboto Bold"/>
                <a:cs typeface="Araboto Bold"/>
                <a:sym typeface="Araboto Bold"/>
              </a:rPr>
              <a:t>4. Click the Link as Victim</a:t>
            </a:r>
          </a:p>
        </p:txBody>
      </p:sp>
      <p:sp>
        <p:nvSpPr>
          <p:cNvPr id="7" name="TextBox 7"/>
          <p:cNvSpPr txBox="1"/>
          <p:nvPr/>
        </p:nvSpPr>
        <p:spPr>
          <a:xfrm>
            <a:off x="10094341" y="5189955"/>
            <a:ext cx="7610874" cy="2832348"/>
          </a:xfrm>
          <a:prstGeom prst="rect">
            <a:avLst/>
          </a:prstGeom>
        </p:spPr>
        <p:txBody>
          <a:bodyPr lIns="0" tIns="0" rIns="0" bIns="0" rtlCol="0" anchor="t">
            <a:spAutoFit/>
          </a:bodyPr>
          <a:lstStyle/>
          <a:p>
            <a:pPr algn="just">
              <a:lnSpc>
                <a:spcPts val="4536"/>
              </a:lnSpc>
            </a:pPr>
            <a:endParaRPr/>
          </a:p>
          <a:p>
            <a:pPr marL="699565" lvl="1" indent="-349782" algn="just">
              <a:lnSpc>
                <a:spcPts val="4536"/>
              </a:lnSpc>
              <a:buFont typeface="Arial"/>
              <a:buChar char="•"/>
            </a:pPr>
            <a:r>
              <a:rPr lang="en-US" sz="3240">
                <a:solidFill>
                  <a:srgbClr val="C1FF72"/>
                </a:solidFill>
                <a:latin typeface="Muli"/>
                <a:ea typeface="Muli"/>
                <a:cs typeface="Muli"/>
                <a:sym typeface="Muli"/>
              </a:rPr>
              <a:t>Open the phishing link.</a:t>
            </a:r>
          </a:p>
          <a:p>
            <a:pPr marL="699565" lvl="1" indent="-349782" algn="just">
              <a:lnSpc>
                <a:spcPts val="4536"/>
              </a:lnSpc>
              <a:spcBef>
                <a:spcPct val="0"/>
              </a:spcBef>
              <a:buFont typeface="Arial"/>
              <a:buChar char="•"/>
            </a:pPr>
            <a:r>
              <a:rPr lang="en-US" sz="3240">
                <a:solidFill>
                  <a:srgbClr val="C1FF72"/>
                </a:solidFill>
                <a:latin typeface="Muli"/>
                <a:ea typeface="Muli"/>
                <a:cs typeface="Muli"/>
                <a:sym typeface="Muli"/>
              </a:rPr>
              <a:t>Fill in fake credentials to simulate victim behavior.</a:t>
            </a:r>
          </a:p>
          <a:p>
            <a:pPr algn="just">
              <a:lnSpc>
                <a:spcPts val="4536"/>
              </a:lnSpc>
              <a:spcBef>
                <a:spcPct val="0"/>
              </a:spcBef>
            </a:pPr>
            <a:endParaRPr lang="en-US" sz="3240">
              <a:solidFill>
                <a:srgbClr val="C1FF72"/>
              </a:solidFill>
              <a:latin typeface="Muli"/>
              <a:ea typeface="Muli"/>
              <a:cs typeface="Muli"/>
              <a:sym typeface="Mul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616</TotalTime>
  <Words>438</Words>
  <Application>Microsoft Office PowerPoint</Application>
  <PresentationFormat>Custom</PresentationFormat>
  <Paragraphs>55</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Canva Sans Bold</vt:lpstr>
      <vt:lpstr>Arial</vt:lpstr>
      <vt:lpstr>Calibri</vt:lpstr>
      <vt:lpstr>Muli Bold</vt:lpstr>
      <vt:lpstr>Muli</vt:lpstr>
      <vt:lpstr>Araboto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Simulate a phising attack</dc:title>
  <cp:lastModifiedBy>palak mishra</cp:lastModifiedBy>
  <cp:revision>3</cp:revision>
  <dcterms:created xsi:type="dcterms:W3CDTF">2006-08-16T00:00:00Z</dcterms:created>
  <dcterms:modified xsi:type="dcterms:W3CDTF">2025-04-20T06:33:55Z</dcterms:modified>
  <dc:identifier>DAGk9hFuBiY</dc:identifier>
</cp:coreProperties>
</file>